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72" r:id="rId3"/>
    <p:sldId id="373" r:id="rId4"/>
    <p:sldId id="371" r:id="rId5"/>
    <p:sldId id="374" r:id="rId6"/>
    <p:sldId id="375" r:id="rId7"/>
    <p:sldId id="376" r:id="rId8"/>
    <p:sldId id="378" r:id="rId9"/>
    <p:sldId id="380" r:id="rId10"/>
    <p:sldId id="382" r:id="rId11"/>
    <p:sldId id="396" r:id="rId12"/>
    <p:sldId id="398" r:id="rId13"/>
    <p:sldId id="399" r:id="rId14"/>
    <p:sldId id="401" r:id="rId15"/>
    <p:sldId id="397" r:id="rId16"/>
    <p:sldId id="400" r:id="rId17"/>
    <p:sldId id="402" r:id="rId18"/>
    <p:sldId id="362" r:id="rId19"/>
    <p:sldId id="329" r:id="rId20"/>
    <p:sldId id="347" r:id="rId21"/>
    <p:sldId id="390" r:id="rId22"/>
    <p:sldId id="406" r:id="rId23"/>
    <p:sldId id="40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273_FZ-ob-obrazovani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ation.pravo.gov.ru/Document/View/000120200301000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90211376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spotrebnadzor.ru/upload/iblock/740/mr-2.4.0180_20-roditelskiy-kontrol-za-organizatsiey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00623002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otrebnadzor.ru/upload/iblock/078/mr-2.4.0179_20-rekomendatsii-po-organizatsii-pitaniya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85728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ШКОЛЬНИКОВ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2020-2021 УЧЕБНЫЙ ГОД 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Картинки по запросу организация питания школьников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7920880" cy="43204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Picture 2" descr="http://xn----7sb9aos5a.xn--p1ai/images/news/25-05-17_01/sberba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7620000" cy="38004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285728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онлайн-зачисления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платежей при оплате школьного питания в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РЕЖИМЕ РЕАЛЬНОГО ВРЕМЕНИ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8572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школьного питания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2020-2021 учебном году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0080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законодательстве в 2020г. регулирующие организацию питания школьников: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3"/>
              </a:rPr>
              <a:t>ст. 37 Федерального закона от 29.12.2012 ФЗ N 273-ФЗ (ред. от 24.04.2020) "Об образовании в Российской Федерации" организация питания обучающихся возлагается на организации, осуществляющие образовательную деятельность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4"/>
              </a:rPr>
              <a:t>Федеральный закон от 01.03.2020 ФЗ N 47-ФЗ "О внесении изменений в Федеральный закон "О качестве и безопасности пищевых продуктов</a:t>
            </a:r>
            <a:r>
              <a:rPr lang="ru-RU" sz="2800" u="sng" dirty="0">
                <a:hlinkClick r:id="rId4"/>
              </a:rPr>
              <a:t>"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77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76470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к организации питания школьников определены   </a:t>
            </a:r>
            <a:r>
              <a:rPr lang="ru-RU" sz="28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СанПин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3"/>
              </a:rPr>
              <a:t> 2.4.5.2409-08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«Санитарно-эпидемиологические требования к организации питания обучающихся в общеобразовательных учреждениях, учреждениях начального и среднего профессионального образования».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Кроме того, одной из важных задач поставлена организация родительского контроля, на основании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4"/>
              </a:rPr>
              <a:t> Методических рекомендаций МР 2.4. 0180-20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4"/>
              </a:rPr>
              <a:t> «Родительский контроль за организацией горячего питания детей в общеобразовательных организациях».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Питание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1-4 классов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поручению Президента РФ  с 1 сентября 2020 года для всех обучающихся начальных классов государственных и муниципальных  образовательных организаций должно быть организовано  бесплатное горячее школьное питание. Срок реализации программы до 01.09.2023 г. в зависимости от степени готовности территорий. Принцип организации бесплатного горячего питания утвержден 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3"/>
              </a:rPr>
              <a:t>Постановлением Правительства Российской федерации от 20 июня 2020 г. «О внесении изменений в государственную программу Российской Федерации «Развитие образования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79737"/>
            <a:ext cx="820891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4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4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г.Кемерово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1 сентября 2020 г.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введено бесплатное горячее питание для учащихся начальных классов во всех ОУ.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4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Реестр вариантов меню на сезон «Осень» </a:t>
            </a:r>
          </a:p>
          <a:p>
            <a:pPr marL="0" marR="0" lvl="0" indent="354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сентябрь-октябрь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для 1-4 классов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79085"/>
              </p:ext>
            </p:extLst>
          </p:nvPr>
        </p:nvGraphicFramePr>
        <p:xfrm>
          <a:off x="467544" y="3573015"/>
          <a:ext cx="8352928" cy="2763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7650"/>
                <a:gridCol w="2985278"/>
              </a:tblGrid>
              <a:tr h="1093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заказа в 1 смену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ЗАВТРАК «Школьника»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93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заказа во 2 смену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«Школьника»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8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4345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Региональное меню разработано с учетом всех требований санитарных норм и правил, прошло согласование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Роспотребнадзоре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Меню будет единым на всей территории Кузбасса  для каждого школьника начальной школы по стоимости и набору продуктов.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Согласно Методическим рекомендациям  от Главного государственный санитарный врач Российской Федерации А.Ю. Попова 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МР 2.4. 0179-20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«Рекомендации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организации питания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обучающихся общеобразовательных организаций» меню для начальной школы формируется следующим образом:</a:t>
            </a:r>
          </a:p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Обучающиеся в 1 смену –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завтрак (горячее блюдо как молочное так и мясное, закуски, напиток, ягоды, фрукты, овощи)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Обучающиеся во 2 смену –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обед (закуска-салат, первое блюдо, второе блюдо, напиток – так же овощи и фрукты)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7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Питание для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с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по 11 классы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условиях ограниченных возможностей обусловленных мерами профилактики COVID-19 в период  сентябрь-октябрь для учеников среднего и старшего звена разработано несколько вариантов меню, адаптированного к меню начальной школы. Питание осуществляется за родительскую плату, стоимость питания в пределах стоимости меню на конец прошлого учебного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6530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07614"/>
              </p:ext>
            </p:extLst>
          </p:nvPr>
        </p:nvGraphicFramePr>
        <p:xfrm>
          <a:off x="323527" y="1556792"/>
          <a:ext cx="8424937" cy="4629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1112"/>
                <a:gridCol w="2963825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заказа в 1 смену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 «Школьника»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95,00 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заказа в 1 смену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ЗАВТРАК «Школьника» с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выпечкой</a:t>
                      </a:r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 руб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87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47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заказа во 2 смену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«Школьника»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6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заказа во 2 смену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«Школьный ланч»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горячее+выпечка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 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47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заказа во 2 смену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«Школьный ланч»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горячее+салат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80,00 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6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заказа во 2 смену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«Школьный ланч»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суп+горячее+выпечка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95,00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691" marR="62691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601765"/>
            <a:ext cx="86409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Реестр вариантов меню и цены на сезон «Осень»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сентябрь-октябрь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для 5-11 классов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00100" y="285728"/>
            <a:ext cx="7460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МЕРЫ     СОЦИАЛЬНОЙ ПОДДЕРЖКИ   СЕМЕЙ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14620"/>
            <a:ext cx="49292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928662" y="285728"/>
            <a:ext cx="7643866" cy="756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Законодательная база: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Кемеровского городского Совета народных депутатов от 28.05.2010г. № 361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предоставлении социальной поддержки детям, обучающимся в муниципальных общеобразовательных учреждениях г.Кемерово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Кемеровской области от 14.11.2005г. № 123- ОЗ « О мерах социальной поддержки многодетных семей в Кемеровской области»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Постановление администрации города Кемерово от 04.06.2010г. № 53 (редакция от 04.07.2016г.)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Порядка предоставления социальной поддержки детям, обучающимся в муниципальных общеобразовательных учреждениях города Кемерово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7185" t="20073" r="12365" b="13686"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Компенсация стоимости питания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071545"/>
          <a:ext cx="7858179" cy="5574252"/>
        </p:xfrm>
        <a:graphic>
          <a:graphicData uri="http://schemas.openxmlformats.org/drawingml/2006/table">
            <a:tbl>
              <a:tblPr/>
              <a:tblGrid>
                <a:gridCol w="5000660"/>
                <a:gridCol w="2857519"/>
              </a:tblGrid>
              <a:tr h="860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Дети   из многодетных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малообеспеченных семей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50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рублей в день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 одного обучающегося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Дети из малообеспеченных семей,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дети-инвалиды – получатели ежемесячного пособия на ребёнка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20 рублей в день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одного обучающегося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Дети-сир</a:t>
                      </a:r>
                      <a:r>
                        <a:rPr lang="ru-RU" sz="1800" b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ты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 дети, оставшиеся без попечения родителей, находящиеся под опекой (попечительством)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30 рублей в день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одного обучающегося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Дети из семей ликвидаторов аварии на Чернобыльской АЭС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20 рублей в день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одного обучающегося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Дети ветеранов боевых действий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20 рублей в день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одного обучающегося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Дети, состоящие на учёте в противотуберкулёзном диспансере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20 рублей в день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одного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обучающегося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вопросам предоставления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льготы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полным или частичным возмещением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расходов за питание,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родителям (законным представителям) необходимо обратиться в органы социальной защиты по месту жительства.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льготных категорий органы соцзащиты передают в Управление образования г. Кемерово. На основании этих списков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лицей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издает приказ о предоставлении льготного питания с полным или частичным возмещением расходов.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Родители обучающихся 5-11 классов  из многодетных малообеспеченных семей предоставляют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лицей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копию справки о предоставлении льготы (справка на меры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соц.поддержки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 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Родители обучающихся 5-11 классов состоящих на учете  в противотуберкулезном диспансере, справку о необходимости дополнительного питания  берут в диспансере и предоставляют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лицей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социальному педагогу.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основании предоставленных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родителями справок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лицей  издает приказ о предоставлении льготного питания с полным или частичным возмещением расходов.</a:t>
            </a:r>
          </a:p>
        </p:txBody>
      </p:sp>
    </p:spTree>
    <p:extLst>
      <p:ext uri="{BB962C8B-B14F-4D97-AF65-F5344CB8AC3E}">
        <p14:creationId xmlns:p14="http://schemas.microsoft.com/office/powerpoint/2010/main" val="3468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Контактные телефоны: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64-24-25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Курбатова Алла Анатольевна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ответственный по питанию в лицее)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«Школьное питание»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тел. 45-95-00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45-95-12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45-95-13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64-43-14 ТУРР сектор по предоставлению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соц.поддержки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(категория многодетные-малообеспеченные)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64-24-40 ТУРР (малообеспеченные, ветераны боевых действий)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64-12-48 управление образования Рудничного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9936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620688"/>
            <a:ext cx="8820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питания школьников – одна из важных, обязательных функций образовательного учреждения.   </a:t>
            </a:r>
          </a:p>
          <a:p>
            <a:pPr algn="ctr"/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функцию обеспечивает МАУ «Школьное питание»  </a:t>
            </a:r>
          </a:p>
        </p:txBody>
      </p:sp>
      <p:pic>
        <p:nvPicPr>
          <p:cNvPr id="4" name="Picture 2" descr="Картинки по запросу организация питания школьников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365104"/>
            <a:ext cx="6852309" cy="200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учреждение «Школьное питание» создано решением Комитета по управлению муниципальным имуществом города Кемерово № 639 от 09.04.2008 во исполнение распоряжения Главы города Кемерово № 1356 от 04.04.2008.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2729" t="18948" r="7131" b="68530"/>
          <a:stretch>
            <a:fillRect/>
          </a:stretch>
        </p:blipFill>
        <p:spPr bwMode="auto">
          <a:xfrm>
            <a:off x="1071538" y="214290"/>
            <a:ext cx="7358114" cy="107157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18256" t="16256" r="3128" b="11330"/>
          <a:stretch>
            <a:fillRect/>
          </a:stretch>
        </p:blipFill>
        <p:spPr bwMode="auto">
          <a:xfrm>
            <a:off x="357158" y="1928802"/>
            <a:ext cx="3786214" cy="414340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28616" t="16913" r="13494" b="12972"/>
          <a:stretch>
            <a:fillRect/>
          </a:stretch>
        </p:blipFill>
        <p:spPr bwMode="auto">
          <a:xfrm>
            <a:off x="4857752" y="1928802"/>
            <a:ext cx="3799779" cy="414340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xn----7sb9aos5a.xn--p1ai/images/news/30-08-17_03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60648"/>
            <a:ext cx="8424937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28519" t="19376" r="13699" b="12808"/>
          <a:stretch>
            <a:fillRect/>
          </a:stretch>
        </p:blipFill>
        <p:spPr bwMode="auto">
          <a:xfrm>
            <a:off x="500034" y="2143116"/>
            <a:ext cx="3431286" cy="387497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28294" t="18391" r="13802" b="11987"/>
          <a:stretch>
            <a:fillRect/>
          </a:stretch>
        </p:blipFill>
        <p:spPr bwMode="auto">
          <a:xfrm>
            <a:off x="4857752" y="2143116"/>
            <a:ext cx="3443224" cy="385765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xn----7sb9aos5a.xn--p1ai/images/news/30-08-17_03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60648"/>
            <a:ext cx="8424937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8621" t="18062" r="13597" b="12972"/>
          <a:stretch>
            <a:fillRect/>
          </a:stretch>
        </p:blipFill>
        <p:spPr bwMode="auto">
          <a:xfrm>
            <a:off x="2214546" y="1857364"/>
            <a:ext cx="5072098" cy="421484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xn----7sb9aos5a.xn--p1ai/images/news/30-08-17_03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60648"/>
            <a:ext cx="8424937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071678"/>
            <a:ext cx="792961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Ознакомиться с осенним меню можно: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официальном сайте МАУ «Школьное питание» -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мау-шп.рф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разделе «Школьное меню»;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сайте лицея в блоке «Организация горячего питания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олубо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xn----7sb9aos5a.xn--p1ai/images/news/25-11-16/rinok.png"/>
          <p:cNvPicPr>
            <a:picLocks noChangeAspect="1" noChangeArrowheads="1"/>
          </p:cNvPicPr>
          <p:nvPr/>
        </p:nvPicPr>
        <p:blipFill>
          <a:blip r:embed="rId3" cstate="print"/>
          <a:srcRect t="7560"/>
          <a:stretch>
            <a:fillRect/>
          </a:stretch>
        </p:blipFill>
        <p:spPr bwMode="auto">
          <a:xfrm>
            <a:off x="611560" y="1412776"/>
            <a:ext cx="8280920" cy="51125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ЛУЧШЕ  ОДИН  РАЗ  ПОПРОБОВАТЬ,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 СТО  РАЗ  УСЛЫШАТЬ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546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124</cp:revision>
  <dcterms:created xsi:type="dcterms:W3CDTF">2017-02-11T15:23:21Z</dcterms:created>
  <dcterms:modified xsi:type="dcterms:W3CDTF">2020-09-08T14:58:16Z</dcterms:modified>
</cp:coreProperties>
</file>