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308" r:id="rId4"/>
    <p:sldId id="303" r:id="rId5"/>
    <p:sldId id="307" r:id="rId6"/>
    <p:sldId id="306" r:id="rId7"/>
    <p:sldId id="305" r:id="rId8"/>
    <p:sldId id="304" r:id="rId9"/>
    <p:sldId id="311" r:id="rId10"/>
    <p:sldId id="310" r:id="rId11"/>
    <p:sldId id="309" r:id="rId12"/>
    <p:sldId id="281" r:id="rId13"/>
    <p:sldId id="312" r:id="rId14"/>
    <p:sldId id="313" r:id="rId15"/>
    <p:sldId id="314" r:id="rId16"/>
    <p:sldId id="316" r:id="rId17"/>
    <p:sldId id="325" r:id="rId18"/>
    <p:sldId id="315" r:id="rId19"/>
    <p:sldId id="317" r:id="rId20"/>
    <p:sldId id="322" r:id="rId21"/>
    <p:sldId id="323" r:id="rId22"/>
    <p:sldId id="324" r:id="rId23"/>
    <p:sldId id="331" r:id="rId24"/>
    <p:sldId id="320" r:id="rId25"/>
    <p:sldId id="327" r:id="rId26"/>
    <p:sldId id="328" r:id="rId27"/>
    <p:sldId id="329" r:id="rId28"/>
    <p:sldId id="330" r:id="rId29"/>
    <p:sldId id="293" r:id="rId30"/>
    <p:sldId id="29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9" d="100"/>
          <a:sy n="89" d="100"/>
        </p:scale>
        <p:origin x="128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08.04.2022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953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185360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43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2657456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1BFE3C5-6C49-43AC-B6F7-6CE38526FB61}" type="slidenum">
              <a:rPr lang="ru-RU" smtClean="0"/>
              <a:pPr/>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94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2849945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361647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BFE3C5-6C49-43AC-B6F7-6CE38526FB61}" type="slidenum">
              <a:rPr lang="ru-RU" smtClean="0"/>
              <a:pPr/>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72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08.04.2022</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380334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148493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45AEE7-BC0D-4EAD-9C64-67E5E1754C3B}" type="datetimeFigureOut">
              <a:rPr lang="ru-RU" smtClean="0"/>
              <a:pPr/>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BFE3C5-6C49-43AC-B6F7-6CE38526FB61}" type="slidenum">
              <a:rPr lang="ru-RU" smtClean="0"/>
              <a:pPr/>
              <a:t>‹#›</a:t>
            </a:fld>
            <a:endParaRPr lang="ru-RU"/>
          </a:p>
        </p:txBody>
      </p:sp>
    </p:spTree>
    <p:extLst>
      <p:ext uri="{BB962C8B-B14F-4D97-AF65-F5344CB8AC3E}">
        <p14:creationId xmlns:p14="http://schemas.microsoft.com/office/powerpoint/2010/main" val="167441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08.04.2022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08.04.2022</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08.04.2022</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08.04.2022</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08.04.2022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F45AEE7-BC0D-4EAD-9C64-67E5E1754C3B}" type="datetimeFigureOut">
              <a:rPr lang="ru-RU" smtClean="0"/>
              <a:pPr/>
              <a:t>08.04.2022</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1BFE3C5-6C49-43AC-B6F7-6CE38526FB61}" type="slidenum">
              <a:rPr lang="ru-RU" smtClean="0"/>
              <a:pPr/>
              <a:t>‹#›</a:t>
            </a:fld>
            <a:endParaRPr lang="ru-RU"/>
          </a:p>
        </p:txBody>
      </p:sp>
    </p:spTree>
    <p:extLst>
      <p:ext uri="{BB962C8B-B14F-4D97-AF65-F5344CB8AC3E}">
        <p14:creationId xmlns:p14="http://schemas.microsoft.com/office/powerpoint/2010/main" val="286974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sr-olymp.ru/archiv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licey89@yandex.ru"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2204864"/>
            <a:ext cx="6172200" cy="2160240"/>
          </a:xfrm>
        </p:spPr>
        <p:txBody>
          <a:bodyPr>
            <a:normAutofit/>
          </a:bodyPr>
          <a:lstStyle/>
          <a:p>
            <a:pPr algn="ctr"/>
            <a:r>
              <a:rPr lang="ru-RU" dirty="0"/>
              <a:t>Перечневые олимпиады, ГИР, </a:t>
            </a:r>
            <a:r>
              <a:rPr lang="ru-RU" dirty="0" smtClean="0"/>
              <a:t/>
            </a:r>
            <a:br>
              <a:rPr lang="ru-RU" dirty="0" smtClean="0"/>
            </a:br>
            <a:r>
              <a:rPr lang="ru-RU" dirty="0" smtClean="0"/>
              <a:t>льготы </a:t>
            </a:r>
            <a:r>
              <a:rPr lang="ru-RU" dirty="0"/>
              <a:t>при поступлении</a:t>
            </a:r>
          </a:p>
        </p:txBody>
      </p:sp>
      <p:sp>
        <p:nvSpPr>
          <p:cNvPr id="3" name="Подзаголовок 2"/>
          <p:cNvSpPr>
            <a:spLocks noGrp="1"/>
          </p:cNvSpPr>
          <p:nvPr>
            <p:ph type="subTitle" idx="1"/>
          </p:nvPr>
        </p:nvSpPr>
        <p:spPr/>
        <p:txBody>
          <a:bodyPr>
            <a:normAutofit/>
          </a:bodyPr>
          <a:lstStyle/>
          <a:p>
            <a:pPr algn="r"/>
            <a:r>
              <a:rPr lang="ru-RU" sz="2000" dirty="0" smtClean="0"/>
              <a:t>МБОУ «Лицей №89»,</a:t>
            </a:r>
          </a:p>
          <a:p>
            <a:pPr algn="r"/>
            <a:r>
              <a:rPr lang="ru-RU" sz="2000" dirty="0" smtClean="0"/>
              <a:t>Кемерово</a:t>
            </a:r>
            <a:endParaRPr lang="ru-RU" sz="2000" dirty="0"/>
          </a:p>
        </p:txBody>
      </p:sp>
      <p:pic>
        <p:nvPicPr>
          <p:cNvPr id="4" name="Рисунок 3"/>
          <p:cNvPicPr>
            <a:picLocks noChangeAspect="1"/>
          </p:cNvPicPr>
          <p:nvPr/>
        </p:nvPicPr>
        <p:blipFill>
          <a:blip r:embed="rId2" cstate="print"/>
          <a:stretch>
            <a:fillRect/>
          </a:stretch>
        </p:blipFill>
        <p:spPr>
          <a:xfrm>
            <a:off x="6660232" y="140645"/>
            <a:ext cx="2377646" cy="2615411"/>
          </a:xfrm>
          <a:prstGeom prst="rect">
            <a:avLst/>
          </a:prstGeom>
        </p:spPr>
      </p:pic>
    </p:spTree>
    <p:extLst>
      <p:ext uri="{BB962C8B-B14F-4D97-AF65-F5344CB8AC3E}">
        <p14:creationId xmlns:p14="http://schemas.microsoft.com/office/powerpoint/2010/main" val="130297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Особенности поступления для победителей и призеров вузовских олимпиад</a:t>
            </a:r>
          </a:p>
        </p:txBody>
      </p:sp>
      <p:sp>
        <p:nvSpPr>
          <p:cNvPr id="5" name="Объект 4"/>
          <p:cNvSpPr>
            <a:spLocks noGrp="1"/>
          </p:cNvSpPr>
          <p:nvPr>
            <p:ph sz="quarter" idx="1"/>
          </p:nvPr>
        </p:nvSpPr>
        <p:spPr/>
        <p:txBody>
          <a:bodyPr>
            <a:normAutofit/>
          </a:bodyPr>
          <a:lstStyle/>
          <a:p>
            <a:pPr marL="0" indent="0" algn="ctr">
              <a:buNone/>
            </a:pPr>
            <a:endParaRPr lang="ru-RU" dirty="0"/>
          </a:p>
          <a:p>
            <a:pPr marL="0" indent="0" algn="ctr">
              <a:buNone/>
            </a:pPr>
            <a:endParaRPr lang="ru-RU" dirty="0"/>
          </a:p>
          <a:p>
            <a:pPr marL="0" indent="0" algn="ctr">
              <a:buNone/>
            </a:pPr>
            <a:r>
              <a:rPr lang="ru-RU" dirty="0"/>
              <a:t>Победителям и призерам вузовских олимпиад важно знать, что учитываются только результаты олимпиад, включенных в перечень, утвержденный Министерством науки и высшего образования Российской Федерации. Этот перечень утверждается на каждый учебный год и год от года может изменяться.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60648"/>
            <a:ext cx="1049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6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Перечневые олимпиады</a:t>
            </a:r>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r>
              <a:rPr lang="ru-RU" dirty="0"/>
              <a:t>Бывают ситуации, в которых необходимо обратиться к перечню олимпиад прошлых лет (не более, чем за 4 года, предшествующих году поступления в вуз). Например, если абитуриент стал победителем или призером вузовской олимпиады в 10-м классе или поступает не в год окончания школы - в этом случае информацию об олимпиаде необходимо смотреть в перечне соответствующего года. Перечни за предыдущие года можно посмотреть </a:t>
            </a:r>
            <a:r>
              <a:rPr lang="ru-RU" dirty="0" smtClean="0"/>
              <a:t>здесь:</a:t>
            </a:r>
            <a:endParaRPr lang="ru-RU" dirty="0" smtClean="0"/>
          </a:p>
          <a:p>
            <a:pPr marL="0" indent="0" algn="ctr">
              <a:buNone/>
            </a:pPr>
            <a:r>
              <a:rPr lang="ru-RU" dirty="0" smtClean="0"/>
              <a:t>Российский </a:t>
            </a:r>
            <a:r>
              <a:rPr lang="ru-RU" dirty="0"/>
              <a:t>совет олимпиад школьников </a:t>
            </a:r>
            <a:endParaRPr lang="ru-RU" dirty="0" smtClean="0"/>
          </a:p>
          <a:p>
            <a:pPr marL="0" indent="0" algn="ctr">
              <a:buNone/>
            </a:pPr>
            <a:r>
              <a:rPr lang="ru-RU" dirty="0" smtClean="0">
                <a:hlinkClick r:id="rId2"/>
              </a:rPr>
              <a:t>http</a:t>
            </a:r>
            <a:r>
              <a:rPr lang="ru-RU" dirty="0">
                <a:hlinkClick r:id="rId2"/>
              </a:rPr>
              <a:t>://</a:t>
            </a:r>
            <a:r>
              <a:rPr lang="ru-RU" dirty="0" smtClean="0">
                <a:hlinkClick r:id="rId2"/>
              </a:rPr>
              <a:t>rsr-olymp.ru/archive</a:t>
            </a:r>
            <a:endParaRPr lang="ru-RU" dirty="0"/>
          </a:p>
          <a:p>
            <a:pPr marL="0" indent="0" algn="ctr">
              <a:buNone/>
            </a:pPr>
            <a:endParaRPr lang="ru-RU" dirty="0"/>
          </a:p>
        </p:txBody>
      </p:sp>
      <p:pic>
        <p:nvPicPr>
          <p:cNvPr id="4" name="Рисунок 3"/>
          <p:cNvPicPr>
            <a:picLocks noChangeAspect="1"/>
          </p:cNvPicPr>
          <p:nvPr/>
        </p:nvPicPr>
        <p:blipFill>
          <a:blip r:embed="rId3"/>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328981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Перечневые олимпиады</a:t>
            </a:r>
          </a:p>
        </p:txBody>
      </p:sp>
      <p:sp>
        <p:nvSpPr>
          <p:cNvPr id="3" name="Объект 2"/>
          <p:cNvSpPr>
            <a:spLocks noGrp="1"/>
          </p:cNvSpPr>
          <p:nvPr>
            <p:ph sz="quarter" idx="1"/>
          </p:nvPr>
        </p:nvSpPr>
        <p:spPr>
          <a:xfrm>
            <a:off x="457200" y="1600200"/>
            <a:ext cx="8507288" cy="4873752"/>
          </a:xfrm>
        </p:spPr>
        <p:txBody>
          <a:bodyPr>
            <a:normAutofit fontScale="62500" lnSpcReduction="20000"/>
          </a:bodyPr>
          <a:lstStyle/>
          <a:p>
            <a:pPr marL="0" indent="0">
              <a:buNone/>
            </a:pPr>
            <a:r>
              <a:rPr lang="ru-RU" dirty="0"/>
              <a:t>&lt;1&gt; Часть 10 статьи 71 Федерального закона N 273-ФЗ.</a:t>
            </a:r>
          </a:p>
          <a:p>
            <a:pPr marL="0" indent="0">
              <a:buNone/>
            </a:pPr>
            <a:endParaRPr lang="ru-RU" dirty="0"/>
          </a:p>
          <a:p>
            <a:pPr marL="0" indent="0">
              <a:buNone/>
            </a:pPr>
            <a:r>
              <a:rPr lang="ru-RU" dirty="0"/>
              <a:t>37. Победителям и призерам олимпиад школьников, проводимых в порядке, устанавливаемом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образования (далее - олимпиады школьников), в течение 4 лет, следующих за годом проведения соответствующей олимпиады, предоставляются следующие особые права при приеме на обучение по программам </a:t>
            </a:r>
            <a:r>
              <a:rPr lang="ru-RU" dirty="0" err="1"/>
              <a:t>бакалавриата</a:t>
            </a:r>
            <a:r>
              <a:rPr lang="ru-RU" dirty="0"/>
              <a:t> и программам </a:t>
            </a:r>
            <a:r>
              <a:rPr lang="ru-RU" dirty="0" err="1"/>
              <a:t>специалитета</a:t>
            </a:r>
            <a:r>
              <a:rPr lang="ru-RU" dirty="0"/>
              <a:t> по специальностям и (или) направлениям подготовки, соответствующим профилю олимпиады школьников:</a:t>
            </a:r>
          </a:p>
          <a:p>
            <a:pPr marL="0" indent="0">
              <a:buNone/>
            </a:pPr>
            <a:endParaRPr lang="ru-RU" dirty="0"/>
          </a:p>
          <a:p>
            <a:pPr marL="0" indent="0">
              <a:buNone/>
            </a:pPr>
            <a:r>
              <a:rPr lang="ru-RU" dirty="0"/>
              <a:t>1) прием без вступительных испытаний на обучение по программам </a:t>
            </a:r>
            <a:r>
              <a:rPr lang="ru-RU" dirty="0" err="1"/>
              <a:t>бакалавриата</a:t>
            </a:r>
            <a:r>
              <a:rPr lang="ru-RU" dirty="0"/>
              <a:t> и программам </a:t>
            </a:r>
            <a:r>
              <a:rPr lang="ru-RU" dirty="0" err="1"/>
              <a:t>специалитета</a:t>
            </a:r>
            <a:r>
              <a:rPr lang="ru-RU" dirty="0"/>
              <a:t> по специальностям и направлениям подготовки, соответствующим профилю олимпиады школьников;</a:t>
            </a:r>
          </a:p>
          <a:p>
            <a:pPr marL="0" indent="0">
              <a:buNone/>
            </a:pPr>
            <a:endParaRPr lang="ru-RU" dirty="0"/>
          </a:p>
          <a:p>
            <a:pPr marL="0" indent="0">
              <a:buNone/>
            </a:pPr>
            <a:r>
              <a:rPr lang="ru-RU" dirty="0"/>
              <a:t>2) быть приравненными к лицам, набравшим максимальное количество баллов ЕГЭ по общеобразовательному предмету, соответствующему профилю олимпиады школьников, или к лицам, успешно прошедшим дополнительные вступительные испытания профильной, творческой и (или) профессиональной направленности, предусмотренные частями 7 и 8 статьи 70 Федерального закона N 273-ФЗ &lt;1&gt; (далее - право на 100 баллов).</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260606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Перечневые олимпиады</a:t>
            </a:r>
          </a:p>
        </p:txBody>
      </p:sp>
      <p:sp>
        <p:nvSpPr>
          <p:cNvPr id="3" name="Объект 2"/>
          <p:cNvSpPr>
            <a:spLocks noGrp="1"/>
          </p:cNvSpPr>
          <p:nvPr>
            <p:ph sz="quarter" idx="1"/>
          </p:nvPr>
        </p:nvSpPr>
        <p:spPr>
          <a:xfrm>
            <a:off x="457200" y="1600200"/>
            <a:ext cx="8507288" cy="4873752"/>
          </a:xfrm>
        </p:spPr>
        <p:txBody>
          <a:bodyPr>
            <a:normAutofit fontScale="55000" lnSpcReduction="20000"/>
          </a:bodyPr>
          <a:lstStyle/>
          <a:p>
            <a:pPr marL="0" indent="0">
              <a:buNone/>
            </a:pPr>
            <a:r>
              <a:rPr lang="ru-RU" dirty="0"/>
              <a:t>&lt;1&gt; Часть 12 статьи 71 Федерального закона N 273-ФЗ.</a:t>
            </a:r>
          </a:p>
          <a:p>
            <a:pPr marL="0" indent="0">
              <a:buNone/>
            </a:pPr>
            <a:endParaRPr lang="ru-RU" dirty="0"/>
          </a:p>
          <a:p>
            <a:pPr marL="0" indent="0">
              <a:buNone/>
            </a:pPr>
            <a:r>
              <a:rPr lang="ru-RU" dirty="0"/>
              <a:t>Особые права, указанные в подпунктах 1 и 2 настоящего пункта, могут предоставляться одним и тем же поступающим. В случае предоставления особого права, указанного в подпункте 2 настоящего пункта, поступающим устанавливается наивысший результат (100 баллов) соответствующего вступительного испытания (испытаний).</a:t>
            </a:r>
          </a:p>
          <a:p>
            <a:pPr marL="0" indent="0">
              <a:buNone/>
            </a:pPr>
            <a:endParaRPr lang="ru-RU" dirty="0"/>
          </a:p>
          <a:p>
            <a:pPr marL="0" indent="0">
              <a:buNone/>
            </a:pPr>
            <a:r>
              <a:rPr lang="ru-RU" dirty="0"/>
              <a:t>38. Лицам, указанным в пунктах 33 и 37 Порядка, предоставляется в течение сроков, указанных в пунктах 33 и 37 Порядка, преимущество посредством приравнивания к лицам, набравшим максимальное количество баллов ЕГЭ (100 баллов) по общеобразовательному предмету или получившим наивысший результат (100 баллов) дополнительного вступительного испытания (испытаний) профильной, творческой и (или) профессиональной направленности, предусмотренного частями 7 и 8 статьи 70 Федерального закона N 273-ФЗ, если общеобразовательный предмет или дополнительное вступительное испытание соответствует профилю олимпиады или статусу чемпиона (призера) в области спорта.</a:t>
            </a:r>
          </a:p>
          <a:p>
            <a:pPr marL="0" indent="0">
              <a:buNone/>
            </a:pPr>
            <a:endParaRPr lang="ru-RU" dirty="0"/>
          </a:p>
          <a:p>
            <a:pPr marL="0" indent="0">
              <a:buNone/>
            </a:pPr>
            <a:r>
              <a:rPr lang="ru-RU" dirty="0"/>
              <a:t>39. Для предоставления победителям и призерам олимпиад школьников особых прав и преимуществ, указанных в пунктах 37 и 38 Порядка, организация высшего образования по своему решению устанавливает, по каким уровням олимпиад и (или) по какому перечню олимпиад предоставляется каждое из указанных прав и преимуществ, а также устанавливает по каждой олимпиаде (по каждому уровню олимпиад), за какие классы обучения по общеобразовательной программе должны быть получены результаты победителя (призера) для предоставления соответствующего особого права или преимущества.</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126100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Перечневые олимпиады</a:t>
            </a:r>
          </a:p>
        </p:txBody>
      </p:sp>
      <p:sp>
        <p:nvSpPr>
          <p:cNvPr id="3" name="Объект 2"/>
          <p:cNvSpPr>
            <a:spLocks noGrp="1"/>
          </p:cNvSpPr>
          <p:nvPr>
            <p:ph sz="quarter" idx="1"/>
          </p:nvPr>
        </p:nvSpPr>
        <p:spPr>
          <a:xfrm>
            <a:off x="457200" y="1600200"/>
            <a:ext cx="8507288" cy="4873752"/>
          </a:xfrm>
        </p:spPr>
        <p:txBody>
          <a:bodyPr>
            <a:normAutofit fontScale="85000" lnSpcReduction="20000"/>
          </a:bodyPr>
          <a:lstStyle/>
          <a:p>
            <a:pPr marL="0" indent="0">
              <a:buNone/>
            </a:pPr>
            <a:r>
              <a:rPr lang="ru-RU" dirty="0" smtClean="0"/>
              <a:t>Формулировка </a:t>
            </a:r>
            <a:r>
              <a:rPr lang="ru-RU" dirty="0"/>
              <a:t>«без вступительных испытаний» не означает освобождения от итоговой аттестации в школе: русский и математику сдавать придется – без результатов этих экзаменов не выдадут аттестата. К тому же участнику олимпиады надо получить минимум 75 баллов на ЕГЭ по общеобразовательному предмету, который соответствует профилю олимпиады. Фактически получается, что поступление БВИ – это не совсем без вступительных испытаний, а с проходными баллами по трем учебным дисциплинам ЕГЭ – математике, русскому и «олимпиадному» предмету</a:t>
            </a:r>
            <a:r>
              <a:rPr lang="ru-RU" dirty="0" smtClean="0"/>
              <a:t>.</a:t>
            </a:r>
          </a:p>
          <a:p>
            <a:pPr marL="0" indent="0">
              <a:buNone/>
            </a:pPr>
            <a:r>
              <a:rPr lang="ru-RU" dirty="0">
                <a:solidFill>
                  <a:srgbClr val="FF0000"/>
                </a:solidFill>
              </a:rPr>
              <a:t>Главное условие – выбранная специальность должна соответствовать профилю олимпиады. </a:t>
            </a:r>
            <a:r>
              <a:rPr lang="ru-RU" dirty="0"/>
              <a:t>Например, если учащийся победил в финале </a:t>
            </a:r>
            <a:r>
              <a:rPr lang="ru-RU" dirty="0" smtClean="0"/>
              <a:t>по </a:t>
            </a:r>
            <a:r>
              <a:rPr lang="ru-RU" dirty="0"/>
              <a:t>математике, он может поступить без экзаменов на один из факультетов, где этот предмет считается профильным. </a:t>
            </a:r>
            <a:endParaRPr lang="ru-RU" dirty="0" smtClean="0"/>
          </a:p>
          <a:p>
            <a:pPr marL="0" indent="0">
              <a:buNone/>
            </a:pPr>
            <a:r>
              <a:rPr lang="ru-RU" dirty="0" smtClean="0">
                <a:solidFill>
                  <a:srgbClr val="FF0000"/>
                </a:solidFill>
              </a:rPr>
              <a:t>Льготы </a:t>
            </a:r>
            <a:r>
              <a:rPr lang="ru-RU" dirty="0">
                <a:solidFill>
                  <a:srgbClr val="FF0000"/>
                </a:solidFill>
              </a:rPr>
              <a:t>перечневых олимпиад распространяются на вузы-организаторы и вузы-партнёры.</a:t>
            </a:r>
          </a:p>
          <a:p>
            <a:pPr marL="0" indent="0">
              <a:buNone/>
            </a:pPr>
            <a:endParaRPr lang="ru-RU" dirty="0"/>
          </a:p>
          <a:p>
            <a:pPr marL="0" indent="0">
              <a:buNone/>
            </a:pPr>
            <a:endParaRPr lang="ru-RU" dirty="0"/>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113349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Уровни перечневых олимпиад</a:t>
            </a:r>
            <a:endParaRPr lang="ru-RU" dirty="0"/>
          </a:p>
        </p:txBody>
      </p:sp>
      <p:sp>
        <p:nvSpPr>
          <p:cNvPr id="3" name="Объект 2"/>
          <p:cNvSpPr>
            <a:spLocks noGrp="1"/>
          </p:cNvSpPr>
          <p:nvPr>
            <p:ph sz="quarter" idx="1"/>
          </p:nvPr>
        </p:nvSpPr>
        <p:spPr/>
        <p:txBody>
          <a:bodyPr>
            <a:normAutofit fontScale="85000" lnSpcReduction="10000"/>
          </a:bodyPr>
          <a:lstStyle/>
          <a:p>
            <a:pPr marL="0" indent="0">
              <a:buNone/>
            </a:pPr>
            <a:r>
              <a:rPr lang="ru-RU" dirty="0"/>
              <a:t>Олимпиады бывают разного уровня в зависимости от количества участников, времени проведения и территориального охвата.</a:t>
            </a:r>
          </a:p>
          <a:p>
            <a:pPr marL="0" indent="0">
              <a:buNone/>
            </a:pPr>
            <a:endParaRPr lang="ru-RU" dirty="0"/>
          </a:p>
          <a:p>
            <a:pPr marL="0" indent="0">
              <a:buNone/>
            </a:pPr>
            <a:r>
              <a:rPr lang="ru-RU" dirty="0"/>
              <a:t>Олимпиада I уровня — не менее 3 тысяч участников из 20 и более регионов России на протяжении двух лет.</a:t>
            </a:r>
          </a:p>
          <a:p>
            <a:pPr marL="0" indent="0">
              <a:buNone/>
            </a:pPr>
            <a:r>
              <a:rPr lang="ru-RU" dirty="0"/>
              <a:t>Олимпиада II уровня — 1,5 тысячи участников из 10 и более регионов.</a:t>
            </a:r>
          </a:p>
          <a:p>
            <a:pPr marL="0" indent="0">
              <a:buNone/>
            </a:pPr>
            <a:r>
              <a:rPr lang="ru-RU" dirty="0"/>
              <a:t>Олимпиада III уровня — 1,5 тысячи участников из трёх и более регионов.</a:t>
            </a:r>
          </a:p>
          <a:p>
            <a:pPr marL="0" indent="0">
              <a:buNone/>
            </a:pPr>
            <a:r>
              <a:rPr lang="ru-RU" dirty="0"/>
              <a:t>Уровень олимпиады определяется для каждого конкретного профиля. Одна и та же олимпиада может быть I уровня по профилю «Русский язык» и III уровня по профилю «Экономика». Так что </a:t>
            </a:r>
            <a:r>
              <a:rPr lang="ru-RU" dirty="0">
                <a:solidFill>
                  <a:srgbClr val="FF0000"/>
                </a:solidFill>
              </a:rPr>
              <a:t>ориентироваться при выборе нужно не только на название олимпиады и её присутствие в Перечне, но и на профиль.</a:t>
            </a:r>
          </a:p>
        </p:txBody>
      </p:sp>
    </p:spTree>
    <p:extLst>
      <p:ext uri="{BB962C8B-B14F-4D97-AF65-F5344CB8AC3E}">
        <p14:creationId xmlns:p14="http://schemas.microsoft.com/office/powerpoint/2010/main" val="324222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Уровни перечневых олимпиад</a:t>
            </a:r>
            <a:endParaRPr lang="ru-RU" dirty="0"/>
          </a:p>
        </p:txBody>
      </p:sp>
      <p:sp>
        <p:nvSpPr>
          <p:cNvPr id="3" name="Объект 2"/>
          <p:cNvSpPr>
            <a:spLocks noGrp="1"/>
          </p:cNvSpPr>
          <p:nvPr>
            <p:ph sz="quarter" idx="1"/>
          </p:nvPr>
        </p:nvSpPr>
        <p:spPr/>
        <p:txBody>
          <a:bodyPr>
            <a:normAutofit/>
          </a:bodyPr>
          <a:lstStyle/>
          <a:p>
            <a:pPr marL="0" indent="0">
              <a:buNone/>
            </a:pPr>
            <a:endParaRPr lang="ru-RU" dirty="0"/>
          </a:p>
          <a:p>
            <a:pPr marL="0" indent="0">
              <a:buNone/>
            </a:pPr>
            <a:r>
              <a:rPr lang="ru-RU" dirty="0"/>
              <a:t>I уровень поможет поступить без вступительных испытаний на профильное направление в вузе;</a:t>
            </a:r>
          </a:p>
          <a:p>
            <a:pPr marL="0" indent="0">
              <a:buNone/>
            </a:pPr>
            <a:r>
              <a:rPr lang="ru-RU" dirty="0"/>
              <a:t>II уровень позволит получить 100 баллов ЕГЭ по профильному предмету перечневой олимпиады;</a:t>
            </a:r>
          </a:p>
          <a:p>
            <a:pPr marL="0" indent="0">
              <a:buNone/>
            </a:pPr>
            <a:r>
              <a:rPr lang="ru-RU" dirty="0"/>
              <a:t>III уровень ничего не гарантирует. Но вуз может назначить вам льготу на свое усмотрение.</a:t>
            </a:r>
          </a:p>
          <a:p>
            <a:pPr marL="0" indent="0">
              <a:buNone/>
            </a:pPr>
            <a:r>
              <a:rPr lang="ru-RU" dirty="0">
                <a:solidFill>
                  <a:srgbClr val="FF0000"/>
                </a:solidFill>
              </a:rPr>
              <a:t>*В любом случае окончательное решение о судьбе победителей и призеров перечневых олимпиад вузы принимают самостоятельно</a:t>
            </a:r>
            <a:r>
              <a:rPr lang="ru-RU" dirty="0" smtClean="0">
                <a:solidFill>
                  <a:srgbClr val="FF0000"/>
                </a:solidFill>
              </a:rPr>
              <a:t>.</a:t>
            </a:r>
          </a:p>
          <a:p>
            <a:pPr marL="0" indent="0">
              <a:buNone/>
            </a:pPr>
            <a:r>
              <a:rPr lang="ru-RU" dirty="0"/>
              <a:t>Р</a:t>
            </a:r>
            <a:r>
              <a:rPr lang="ru-RU" dirty="0" smtClean="0"/>
              <a:t>езультаты </a:t>
            </a:r>
            <a:r>
              <a:rPr lang="ru-RU" dirty="0"/>
              <a:t>надо подтвердить </a:t>
            </a:r>
            <a:r>
              <a:rPr lang="ru-RU" dirty="0">
                <a:solidFill>
                  <a:srgbClr val="FF0000"/>
                </a:solidFill>
              </a:rPr>
              <a:t>75-ю баллами по профильному ЕГЭ.</a:t>
            </a:r>
          </a:p>
        </p:txBody>
      </p:sp>
    </p:spTree>
    <p:extLst>
      <p:ext uri="{BB962C8B-B14F-4D97-AF65-F5344CB8AC3E}">
        <p14:creationId xmlns:p14="http://schemas.microsoft.com/office/powerpoint/2010/main" val="208171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ВСОШ</a:t>
            </a:r>
            <a:endParaRPr lang="ru-RU" dirty="0"/>
          </a:p>
        </p:txBody>
      </p:sp>
      <p:sp>
        <p:nvSpPr>
          <p:cNvPr id="3" name="Объект 2"/>
          <p:cNvSpPr>
            <a:spLocks noGrp="1"/>
          </p:cNvSpPr>
          <p:nvPr>
            <p:ph sz="quarter" idx="1"/>
          </p:nvPr>
        </p:nvSpPr>
        <p:spPr>
          <a:xfrm>
            <a:off x="457200" y="1600200"/>
            <a:ext cx="8507288" cy="4873752"/>
          </a:xfrm>
        </p:spPr>
        <p:txBody>
          <a:bodyPr>
            <a:normAutofit lnSpcReduction="10000"/>
          </a:bodyPr>
          <a:lstStyle/>
          <a:p>
            <a:pPr marL="0" indent="0">
              <a:buNone/>
            </a:pPr>
            <a:r>
              <a:rPr lang="ru-RU" dirty="0" err="1" smtClean="0"/>
              <a:t>Всерос</a:t>
            </a:r>
            <a:r>
              <a:rPr lang="ru-RU" dirty="0" smtClean="0"/>
              <a:t> </a:t>
            </a:r>
            <a:r>
              <a:rPr lang="ru-RU" dirty="0"/>
              <a:t>— самая престижная из российских олимпиад и самая масштабная по охвату. Ежегодно в ней принимают участие около 6 миллионов школьников по всей стране. С дипломом победителя или призёра заключительного этапа </a:t>
            </a:r>
            <a:r>
              <a:rPr lang="ru-RU" dirty="0" err="1"/>
              <a:t>Всероса</a:t>
            </a:r>
            <a:r>
              <a:rPr lang="ru-RU" dirty="0"/>
              <a:t> можно поступить без экзаменов практически в любой вуз на любое направление, соответствующее профилю</a:t>
            </a:r>
            <a:r>
              <a:rPr lang="ru-RU" dirty="0" smtClean="0"/>
              <a:t>.</a:t>
            </a:r>
            <a:endParaRPr lang="ru-RU" dirty="0"/>
          </a:p>
          <a:p>
            <a:pPr marL="0" indent="0">
              <a:buNone/>
            </a:pPr>
            <a:r>
              <a:rPr lang="ru-RU" dirty="0"/>
              <a:t>Всероссийская олимпиада школьников проходит по 24 предметам в четыре этапа</a:t>
            </a:r>
            <a:r>
              <a:rPr lang="ru-RU" dirty="0" smtClean="0"/>
              <a:t>.</a:t>
            </a:r>
          </a:p>
          <a:p>
            <a:pPr marL="0" indent="0">
              <a:buNone/>
            </a:pPr>
            <a:r>
              <a:rPr lang="ru-RU" dirty="0"/>
              <a:t>на I, школьном, в ней участвуют 4–11 классы; </a:t>
            </a:r>
          </a:p>
          <a:p>
            <a:pPr marL="0" indent="0">
              <a:buNone/>
            </a:pPr>
            <a:r>
              <a:rPr lang="ru-RU" dirty="0"/>
              <a:t>на II, муниципальном – </a:t>
            </a:r>
            <a:r>
              <a:rPr lang="ru-RU" dirty="0" smtClean="0"/>
              <a:t>7–11 классы; </a:t>
            </a:r>
            <a:endParaRPr lang="ru-RU" dirty="0"/>
          </a:p>
          <a:p>
            <a:pPr marL="0" indent="0">
              <a:buNone/>
            </a:pPr>
            <a:r>
              <a:rPr lang="ru-RU" dirty="0"/>
              <a:t>III, региональном – </a:t>
            </a:r>
            <a:r>
              <a:rPr lang="ru-RU" dirty="0" smtClean="0"/>
              <a:t>9–11 классы; </a:t>
            </a:r>
            <a:endParaRPr lang="ru-RU" dirty="0"/>
          </a:p>
          <a:p>
            <a:pPr marL="0" indent="0">
              <a:buNone/>
            </a:pPr>
            <a:r>
              <a:rPr lang="ru-RU" dirty="0"/>
              <a:t>IV, заключительном – 9–11 классы.</a:t>
            </a:r>
          </a:p>
          <a:p>
            <a:pPr marL="0" indent="0">
              <a:buNone/>
            </a:pPr>
            <a:endParaRPr lang="ru-RU" dirty="0"/>
          </a:p>
          <a:p>
            <a:pPr marL="0" indent="0">
              <a:buNone/>
            </a:pPr>
            <a:endParaRPr lang="ru-RU" dirty="0"/>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117529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ВСОШ</a:t>
            </a:r>
            <a:endParaRPr lang="ru-RU" dirty="0"/>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r>
              <a:rPr lang="ru-RU" dirty="0"/>
              <a:t>Школьный этап</a:t>
            </a:r>
          </a:p>
          <a:p>
            <a:pPr marL="0" indent="0">
              <a:buNone/>
            </a:pPr>
            <a:endParaRPr lang="ru-RU" dirty="0" smtClean="0"/>
          </a:p>
          <a:p>
            <a:pPr marL="0" indent="0">
              <a:buNone/>
            </a:pPr>
            <a:r>
              <a:rPr lang="ru-RU" dirty="0" smtClean="0"/>
              <a:t>Сроки</a:t>
            </a:r>
            <a:r>
              <a:rPr lang="ru-RU" dirty="0"/>
              <a:t>: сентябрь — ноябрь.</a:t>
            </a:r>
          </a:p>
          <a:p>
            <a:pPr marL="0" indent="0">
              <a:buNone/>
            </a:pPr>
            <a:endParaRPr lang="ru-RU" dirty="0"/>
          </a:p>
          <a:p>
            <a:pPr marL="0" indent="0">
              <a:buNone/>
            </a:pPr>
            <a:r>
              <a:rPr lang="ru-RU" dirty="0"/>
              <a:t>Кто может участвовать: ученики 5–11-х классов.</a:t>
            </a:r>
          </a:p>
          <a:p>
            <a:pPr marL="0" indent="0">
              <a:buNone/>
            </a:pPr>
            <a:endParaRPr lang="ru-RU" dirty="0"/>
          </a:p>
          <a:p>
            <a:pPr marL="0" indent="0">
              <a:buNone/>
            </a:pPr>
            <a:r>
              <a:rPr lang="ru-RU" dirty="0"/>
              <a:t>Как пройти на следующий этап: набрать нужное количество баллов.</a:t>
            </a:r>
          </a:p>
          <a:p>
            <a:pPr marL="0" indent="0">
              <a:buNone/>
            </a:pPr>
            <a:endParaRPr lang="ru-RU" dirty="0"/>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24763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ВСОШ</a:t>
            </a:r>
            <a:endParaRPr lang="ru-RU" dirty="0"/>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r>
              <a:rPr lang="ru-RU" dirty="0"/>
              <a:t>Муниципальный этап</a:t>
            </a:r>
          </a:p>
          <a:p>
            <a:pPr marL="0" indent="0">
              <a:buNone/>
            </a:pPr>
            <a:endParaRPr lang="ru-RU" dirty="0" smtClean="0"/>
          </a:p>
          <a:p>
            <a:pPr marL="0" indent="0">
              <a:buNone/>
            </a:pPr>
            <a:r>
              <a:rPr lang="ru-RU" dirty="0" smtClean="0"/>
              <a:t>Сроки</a:t>
            </a:r>
            <a:r>
              <a:rPr lang="ru-RU" dirty="0"/>
              <a:t>: конец октября — середина декабря.</a:t>
            </a:r>
          </a:p>
          <a:p>
            <a:pPr marL="0" indent="0">
              <a:buNone/>
            </a:pPr>
            <a:endParaRPr lang="ru-RU" dirty="0"/>
          </a:p>
          <a:p>
            <a:pPr marL="0" indent="0">
              <a:buNone/>
            </a:pPr>
            <a:r>
              <a:rPr lang="ru-RU" dirty="0"/>
              <a:t>Кто может участвовать: ученики 7–11-х классов.</a:t>
            </a:r>
          </a:p>
          <a:p>
            <a:pPr marL="0" indent="0">
              <a:buNone/>
            </a:pPr>
            <a:endParaRPr lang="ru-RU" dirty="0"/>
          </a:p>
          <a:p>
            <a:pPr marL="0" indent="0">
              <a:buNone/>
            </a:pPr>
            <a:r>
              <a:rPr lang="ru-RU" dirty="0"/>
              <a:t>Как пройти на следующий этап: набрать нужное количество баллов.</a:t>
            </a:r>
          </a:p>
          <a:p>
            <a:pPr marL="0" indent="0">
              <a:buNone/>
            </a:pPr>
            <a:endParaRPr lang="ru-RU" dirty="0"/>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385035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Перечневые олимпиады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60648"/>
            <a:ext cx="1049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770449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244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ВСОШ</a:t>
            </a:r>
            <a:endParaRPr lang="ru-RU" dirty="0"/>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r>
              <a:rPr lang="ru-RU" dirty="0"/>
              <a:t>Региональный этап</a:t>
            </a:r>
          </a:p>
          <a:p>
            <a:pPr marL="0" indent="0">
              <a:buNone/>
            </a:pPr>
            <a:endParaRPr lang="ru-RU" dirty="0" smtClean="0"/>
          </a:p>
          <a:p>
            <a:pPr marL="0" indent="0">
              <a:buNone/>
            </a:pPr>
            <a:r>
              <a:rPr lang="ru-RU" dirty="0" smtClean="0"/>
              <a:t>Сроки</a:t>
            </a:r>
            <a:r>
              <a:rPr lang="ru-RU" dirty="0"/>
              <a:t>: январь — февраль.</a:t>
            </a:r>
          </a:p>
          <a:p>
            <a:pPr marL="0" indent="0">
              <a:buNone/>
            </a:pPr>
            <a:endParaRPr lang="ru-RU" dirty="0"/>
          </a:p>
          <a:p>
            <a:pPr marL="0" indent="0">
              <a:buNone/>
            </a:pPr>
            <a:r>
              <a:rPr lang="ru-RU" dirty="0"/>
              <a:t>Кто может участвовать: ученики 9–11-х классов.</a:t>
            </a:r>
          </a:p>
          <a:p>
            <a:pPr marL="0" indent="0">
              <a:buNone/>
            </a:pPr>
            <a:endParaRPr lang="ru-RU" dirty="0"/>
          </a:p>
          <a:p>
            <a:pPr marL="0" indent="0">
              <a:buNone/>
            </a:pPr>
            <a:r>
              <a:rPr lang="ru-RU" dirty="0"/>
              <a:t>Как пройти на следующий этап: набрать проходной балл и выше. Проходной балл для попадания на последний этап определяется после проверки всех работ.</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168912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ВСОШ</a:t>
            </a:r>
            <a:endParaRPr lang="ru-RU" dirty="0"/>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r>
              <a:rPr lang="ru-RU" dirty="0"/>
              <a:t>Заключительный этап</a:t>
            </a:r>
          </a:p>
          <a:p>
            <a:pPr marL="0" indent="0">
              <a:buNone/>
            </a:pPr>
            <a:endParaRPr lang="ru-RU" dirty="0" smtClean="0"/>
          </a:p>
          <a:p>
            <a:pPr marL="0" indent="0">
              <a:buNone/>
            </a:pPr>
            <a:r>
              <a:rPr lang="ru-RU" dirty="0" smtClean="0"/>
              <a:t>Сроки</a:t>
            </a:r>
            <a:r>
              <a:rPr lang="ru-RU" dirty="0"/>
              <a:t>: март — апрель.</a:t>
            </a:r>
          </a:p>
          <a:p>
            <a:pPr marL="0" indent="0">
              <a:buNone/>
            </a:pPr>
            <a:endParaRPr lang="ru-RU" dirty="0"/>
          </a:p>
          <a:p>
            <a:pPr marL="0" indent="0">
              <a:buNone/>
            </a:pPr>
            <a:r>
              <a:rPr lang="ru-RU" dirty="0"/>
              <a:t>Кто может участвовать: ученики 9–11-х классов.</a:t>
            </a:r>
          </a:p>
          <a:p>
            <a:pPr marL="0" indent="0">
              <a:buNone/>
            </a:pPr>
            <a:endParaRPr lang="ru-RU" dirty="0"/>
          </a:p>
          <a:p>
            <a:pPr marL="0" indent="0">
              <a:buNone/>
            </a:pPr>
            <a:r>
              <a:rPr lang="ru-RU" dirty="0"/>
              <a:t>Проходит в нескольких десятках городов России, куда приезжают все участники, набравшие достаточно баллов на предыдущем этапе. В заключительном этапе также принимают участие призёры прошлогодней олимпиады, если они хотят улучшить свой результат.</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419159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ВСОШ</a:t>
            </a:r>
            <a:endParaRPr lang="ru-RU" dirty="0"/>
          </a:p>
        </p:txBody>
      </p:sp>
      <p:sp>
        <p:nvSpPr>
          <p:cNvPr id="3" name="Объект 2"/>
          <p:cNvSpPr>
            <a:spLocks noGrp="1"/>
          </p:cNvSpPr>
          <p:nvPr>
            <p:ph sz="quarter" idx="1"/>
          </p:nvPr>
        </p:nvSpPr>
        <p:spPr>
          <a:xfrm>
            <a:off x="457200" y="1600200"/>
            <a:ext cx="8507288" cy="4873752"/>
          </a:xfrm>
        </p:spPr>
        <p:txBody>
          <a:bodyPr>
            <a:normAutofit lnSpcReduction="10000"/>
          </a:bodyPr>
          <a:lstStyle/>
          <a:p>
            <a:pPr marL="0" indent="0">
              <a:buNone/>
            </a:pPr>
            <a:r>
              <a:rPr lang="ru-RU" dirty="0"/>
              <a:t>В целом победа в финальном этапе предоставляет полное право поступить в желаемый вуз на бюджетное отделение без вступительных экзаменов. Однако, это относится только для тех направлений, которые соответствуют профилю олимпиады. То есть если вы являетесь победителем олимпиады по литературе, на физический факультет МГУ вас точно не возьмут. Все вопросы, касающиеся необходимых профилей, уточняйте у представителей приемной комиссии вуза.</a:t>
            </a:r>
          </a:p>
          <a:p>
            <a:pPr marL="0" indent="0">
              <a:buNone/>
            </a:pPr>
            <a:endParaRPr lang="ru-RU" dirty="0"/>
          </a:p>
          <a:p>
            <a:pPr marL="0" indent="0">
              <a:buNone/>
            </a:pPr>
            <a:r>
              <a:rPr lang="ru-RU" dirty="0"/>
              <a:t>Обратите также внимание, что победитель относится </a:t>
            </a:r>
            <a:r>
              <a:rPr lang="ru-RU" dirty="0">
                <a:solidFill>
                  <a:srgbClr val="FF0000"/>
                </a:solidFill>
              </a:rPr>
              <a:t>лишь к заключительному этапу</a:t>
            </a:r>
            <a:r>
              <a:rPr lang="ru-RU" dirty="0"/>
              <a:t>. Если вы победили в предыдущих этапах, это может вам добавить лишь дополнительные 10 баллов.</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242640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кроме льгот дают олимпиады</a:t>
            </a:r>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endParaRPr lang="ru-RU" dirty="0"/>
          </a:p>
          <a:p>
            <a:pPr marL="0" indent="0">
              <a:buNone/>
            </a:pPr>
            <a:r>
              <a:rPr lang="ru-RU" sz="2800" b="1" dirty="0" smtClean="0"/>
              <a:t>Мотивация </a:t>
            </a:r>
            <a:r>
              <a:rPr lang="ru-RU" sz="2800" b="1" dirty="0"/>
              <a:t>узнавать больше</a:t>
            </a:r>
          </a:p>
          <a:p>
            <a:pPr marL="0" indent="0">
              <a:buNone/>
            </a:pPr>
            <a:r>
              <a:rPr lang="ru-RU" dirty="0"/>
              <a:t>Для решения олимпиадных задач школьной программы недостаточно, а это значит, что нужно постоянно пополнять копилку знаний, заниматься предметами углублённо, читать книги и статьи по теме, разбираться в нюансах, видеть взаимосвязи. Участие в олимпиадном движении делает человека настоящим эрудитом. В будущем эти знания пригодятся, даже если победить в олимпиаде не получилось.</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353628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кроме льгот дают олимпиады</a:t>
            </a:r>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endParaRPr lang="ru-RU" dirty="0"/>
          </a:p>
          <a:p>
            <a:pPr marL="0" indent="0">
              <a:buNone/>
            </a:pPr>
            <a:r>
              <a:rPr lang="ru-RU" sz="2800" b="1" dirty="0"/>
              <a:t>Умение творчески мыслить</a:t>
            </a:r>
          </a:p>
          <a:p>
            <a:pPr marL="0" indent="0">
              <a:buNone/>
            </a:pPr>
            <a:r>
              <a:rPr lang="ru-RU" dirty="0"/>
              <a:t>Олимпиадные задания отличаются от обычных экзаменов и контрольных, задания в них всегда оригинальные и нестандартные. Здесь требуются не только знания, но и умение творчески мыслить, находить неочевидные способы решения. Постоянная работа над олимпиадными заданиями сделает вас более креативным, а это качество востребовано в любой профессии.</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3155479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кроме льгот дают олимпиады</a:t>
            </a:r>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endParaRPr lang="ru-RU" dirty="0"/>
          </a:p>
          <a:p>
            <a:pPr marL="0" indent="0">
              <a:buNone/>
            </a:pPr>
            <a:r>
              <a:rPr lang="ru-RU" sz="2800" b="1" dirty="0"/>
              <a:t>Умение логично рассуждать</a:t>
            </a:r>
          </a:p>
          <a:p>
            <a:pPr marL="0" indent="0">
              <a:buNone/>
            </a:pPr>
            <a:r>
              <a:rPr lang="ru-RU" dirty="0"/>
              <a:t>Логическое мышление нужно не только для решения олимпиад по математике, физике или химии. Отвечая на вопросы гуманитарных олимпиад, связно и логично мыслить не менее важно.</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1947566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кроме льгот дают олимпиады</a:t>
            </a:r>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endParaRPr lang="ru-RU" dirty="0"/>
          </a:p>
          <a:p>
            <a:pPr marL="0" indent="0">
              <a:buNone/>
            </a:pPr>
            <a:r>
              <a:rPr lang="ru-RU" sz="2800" b="1" dirty="0"/>
              <a:t>Умение организовать своё время</a:t>
            </a:r>
          </a:p>
          <a:p>
            <a:pPr marL="0" indent="0">
              <a:buNone/>
            </a:pPr>
            <a:r>
              <a:rPr lang="ru-RU" dirty="0"/>
              <a:t>Подготовка к олимпиадам требует времени и усилий, её приходится совмещать с учёбой и всей остальной жизнью. Систематически занимаясь по составленному плану, </a:t>
            </a:r>
            <a:r>
              <a:rPr lang="ru-RU" dirty="0" err="1"/>
              <a:t>олимпиадник</a:t>
            </a:r>
            <a:r>
              <a:rPr lang="ru-RU" dirty="0"/>
              <a:t> учится управлять своим временем, становится более организованным и продуктивным. Умение ставить цели, распределять нагрузку и отдых и двигаться к результату поэтапно пригодится в любой сфере: во время учёбы в вузе, на работе, для решения актуальных жизненных задач.</a:t>
            </a:r>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107958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кроме льгот дают олимпиады</a:t>
            </a:r>
          </a:p>
        </p:txBody>
      </p:sp>
      <p:sp>
        <p:nvSpPr>
          <p:cNvPr id="3" name="Объект 2"/>
          <p:cNvSpPr>
            <a:spLocks noGrp="1"/>
          </p:cNvSpPr>
          <p:nvPr>
            <p:ph sz="quarter" idx="1"/>
          </p:nvPr>
        </p:nvSpPr>
        <p:spPr>
          <a:xfrm>
            <a:off x="457200" y="1600200"/>
            <a:ext cx="8507288" cy="4873752"/>
          </a:xfrm>
        </p:spPr>
        <p:txBody>
          <a:bodyPr>
            <a:normAutofit/>
          </a:bodyPr>
          <a:lstStyle/>
          <a:p>
            <a:pPr marL="0" indent="0">
              <a:buNone/>
            </a:pPr>
            <a:endParaRPr lang="ru-RU" dirty="0"/>
          </a:p>
          <a:p>
            <a:pPr marL="0" indent="0">
              <a:buNone/>
            </a:pPr>
            <a:r>
              <a:rPr lang="ru-RU" sz="2800" b="1" dirty="0"/>
              <a:t> Круг общения</a:t>
            </a:r>
          </a:p>
          <a:p>
            <a:pPr marL="0" indent="0">
              <a:buNone/>
            </a:pPr>
            <a:r>
              <a:rPr lang="ru-RU" dirty="0"/>
              <a:t>Участники олимпиадного движения — это единомышленники, которым всегда есть о чём поговорить, обменяться знаниями, учебными </a:t>
            </a:r>
            <a:r>
              <a:rPr lang="ru-RU" dirty="0" err="1"/>
              <a:t>лайфхаками</a:t>
            </a:r>
            <a:r>
              <a:rPr lang="ru-RU" dirty="0"/>
              <a:t> и впечатлениями. Участники олимпиад общаются в Сети, ездят в олимпиадные лагеря, ходят в олимпиадные кружки и школы и поддерживают друг друга.</a:t>
            </a:r>
            <a:endParaRPr lang="ru-RU" sz="2000" dirty="0"/>
          </a:p>
        </p:txBody>
      </p:sp>
      <p:pic>
        <p:nvPicPr>
          <p:cNvPr id="4" name="Рисунок 3"/>
          <p:cNvPicPr>
            <a:picLocks noChangeAspect="1"/>
          </p:cNvPicPr>
          <p:nvPr/>
        </p:nvPicPr>
        <p:blipFill>
          <a:blip r:embed="rId2"/>
          <a:stretch>
            <a:fillRect/>
          </a:stretch>
        </p:blipFill>
        <p:spPr>
          <a:xfrm>
            <a:off x="7452320" y="116632"/>
            <a:ext cx="1531639" cy="1680395"/>
          </a:xfrm>
          <a:prstGeom prst="rect">
            <a:avLst/>
          </a:prstGeom>
        </p:spPr>
      </p:pic>
    </p:spTree>
    <p:extLst>
      <p:ext uri="{BB962C8B-B14F-4D97-AF65-F5344CB8AC3E}">
        <p14:creationId xmlns:p14="http://schemas.microsoft.com/office/powerpoint/2010/main" val="258688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1043608" y="1600200"/>
            <a:ext cx="7488832" cy="4873625"/>
          </a:xfrm>
        </p:spPr>
        <p:txBody>
          <a:bodyPr/>
          <a:lstStyle/>
          <a:p>
            <a:pPr marL="0" indent="0" algn="ctr">
              <a:buNone/>
            </a:pPr>
            <a:r>
              <a:rPr lang="ru-RU" dirty="0"/>
              <a:t>Помните: к олимпиадам в полной мере применим принцип </a:t>
            </a:r>
            <a:endParaRPr lang="ru-RU" dirty="0" smtClean="0"/>
          </a:p>
          <a:p>
            <a:pPr marL="0" indent="0" algn="ctr">
              <a:buNone/>
            </a:pPr>
            <a:r>
              <a:rPr lang="ru-RU" smtClean="0"/>
              <a:t>«</a:t>
            </a:r>
            <a:r>
              <a:rPr lang="ru-RU" dirty="0"/>
              <a:t>Главное не победа, </a:t>
            </a:r>
            <a:r>
              <a:rPr lang="ru-RU" dirty="0" smtClean="0"/>
              <a:t>а </a:t>
            </a:r>
            <a:r>
              <a:rPr lang="ru-RU" dirty="0"/>
              <a:t>участие</a:t>
            </a:r>
            <a:r>
              <a:rPr lang="ru-RU"/>
              <a:t>». </a:t>
            </a:r>
            <a:endParaRPr lang="ru-RU" smtClean="0"/>
          </a:p>
          <a:p>
            <a:pPr marL="0" indent="0" algn="ctr">
              <a:buNone/>
            </a:pPr>
            <a:r>
              <a:rPr lang="ru-RU" smtClean="0"/>
              <a:t>Даже </a:t>
            </a:r>
            <a:r>
              <a:rPr lang="ru-RU" dirty="0"/>
              <a:t>если вы не получите диплом, дающий право на льготное поступление в вуз, </a:t>
            </a:r>
            <a:endParaRPr lang="ru-RU" dirty="0" smtClean="0"/>
          </a:p>
          <a:p>
            <a:pPr marL="0" indent="0" algn="ctr">
              <a:buNone/>
            </a:pPr>
            <a:r>
              <a:rPr lang="ru-RU" dirty="0" smtClean="0"/>
              <a:t>с </a:t>
            </a:r>
            <a:r>
              <a:rPr lang="ru-RU" dirty="0"/>
              <a:t>вами останутся все полезные знания и навыки.</a:t>
            </a:r>
          </a:p>
        </p:txBody>
      </p:sp>
      <p:pic>
        <p:nvPicPr>
          <p:cNvPr id="4" name="Рисунок 3"/>
          <p:cNvPicPr>
            <a:picLocks noChangeAspect="1"/>
          </p:cNvPicPr>
          <p:nvPr/>
        </p:nvPicPr>
        <p:blipFill>
          <a:blip r:embed="rId2"/>
          <a:stretch>
            <a:fillRect/>
          </a:stretch>
        </p:blipFill>
        <p:spPr>
          <a:xfrm>
            <a:off x="7452320" y="44444"/>
            <a:ext cx="1457070" cy="160338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576" y="4365625"/>
            <a:ext cx="7776864" cy="2111375"/>
          </a:xfrm>
        </p:spPr>
        <p:txBody>
          <a:bodyPr/>
          <a:lstStyle/>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Адрес: г. Кемерово, </a:t>
            </a:r>
          </a:p>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             ул. Ю. Смирнова, 18А</a:t>
            </a:r>
          </a:p>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Телефон: 8(3842)64-15-64</a:t>
            </a:r>
          </a:p>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Адрес электронной почты: </a:t>
            </a:r>
            <a:r>
              <a:rPr lang="en-US" sz="1700" b="1" dirty="0">
                <a:solidFill>
                  <a:prstClr val="black"/>
                </a:solidFill>
                <a:latin typeface="Times New Roman" panose="02020603050405020304" pitchFamily="18" charset="0"/>
                <a:cs typeface="Times New Roman" panose="02020603050405020304" pitchFamily="18" charset="0"/>
                <a:hlinkClick r:id="rId2"/>
              </a:rPr>
              <a:t>licey89@yandex.ru</a:t>
            </a:r>
            <a:endParaRPr lang="en-US" sz="1700" b="1" dirty="0">
              <a:solidFill>
                <a:prstClr val="black"/>
              </a:solidFill>
              <a:latin typeface="Times New Roman" panose="02020603050405020304" pitchFamily="18" charset="0"/>
              <a:cs typeface="Times New Roman" panose="02020603050405020304" pitchFamily="18" charset="0"/>
            </a:endParaRPr>
          </a:p>
          <a:p>
            <a:pPr marL="0" lvl="0" indent="0" algn="ctr">
              <a:lnSpc>
                <a:spcPct val="150000"/>
              </a:lnSpc>
              <a:spcBef>
                <a:spcPts val="0"/>
              </a:spcBef>
              <a:buClrTx/>
              <a:buSzTx/>
              <a:buNone/>
            </a:pPr>
            <a:r>
              <a:rPr lang="ru-RU" sz="1700" b="1" dirty="0">
                <a:solidFill>
                  <a:prstClr val="black"/>
                </a:solidFill>
                <a:latin typeface="Times New Roman" panose="02020603050405020304" pitchFamily="18" charset="0"/>
                <a:cs typeface="Times New Roman" panose="02020603050405020304" pitchFamily="18" charset="0"/>
              </a:rPr>
              <a:t>Сайт:  </a:t>
            </a:r>
            <a:r>
              <a:rPr lang="en-US" sz="1700" b="1" dirty="0">
                <a:solidFill>
                  <a:prstClr val="black"/>
                </a:solidFill>
                <a:latin typeface="Times New Roman" panose="02020603050405020304" pitchFamily="18" charset="0"/>
                <a:cs typeface="Times New Roman" panose="02020603050405020304" pitchFamily="18" charset="0"/>
              </a:rPr>
              <a:t>licey89.ru</a:t>
            </a:r>
            <a:endParaRPr lang="ru-RU" sz="1700" b="1"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pic>
        <p:nvPicPr>
          <p:cNvPr id="5" name="Рисунок 4"/>
          <p:cNvPicPr>
            <a:picLocks noChangeAspect="1"/>
          </p:cNvPicPr>
          <p:nvPr/>
        </p:nvPicPr>
        <p:blipFill>
          <a:blip r:embed="rId3"/>
          <a:stretch>
            <a:fillRect/>
          </a:stretch>
        </p:blipFill>
        <p:spPr>
          <a:xfrm>
            <a:off x="3507005" y="1052736"/>
            <a:ext cx="2274005" cy="2499577"/>
          </a:xfrm>
          <a:prstGeom prst="rect">
            <a:avLst/>
          </a:prstGeom>
        </p:spPr>
      </p:pic>
    </p:spTree>
    <p:extLst>
      <p:ext uri="{BB962C8B-B14F-4D97-AF65-F5344CB8AC3E}">
        <p14:creationId xmlns:p14="http://schemas.microsoft.com/office/powerpoint/2010/main" val="54501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Перечневые олимпиады</a:t>
            </a:r>
          </a:p>
        </p:txBody>
      </p:sp>
      <p:sp>
        <p:nvSpPr>
          <p:cNvPr id="5" name="Объект 4"/>
          <p:cNvSpPr>
            <a:spLocks noGrp="1"/>
          </p:cNvSpPr>
          <p:nvPr>
            <p:ph sz="quarter" idx="1"/>
          </p:nvPr>
        </p:nvSpPr>
        <p:spPr/>
        <p:txBody>
          <a:bodyPr/>
          <a:lstStyle/>
          <a:p>
            <a:pPr marL="0" indent="0">
              <a:buNone/>
            </a:pPr>
            <a:r>
              <a:rPr lang="ru-RU" dirty="0"/>
              <a:t>Ежегодно </a:t>
            </a:r>
            <a:r>
              <a:rPr lang="ru-RU" dirty="0" err="1"/>
              <a:t>Минобрнауки</a:t>
            </a:r>
            <a:r>
              <a:rPr lang="ru-RU" dirty="0"/>
              <a:t> России </a:t>
            </a:r>
            <a:r>
              <a:rPr lang="ru-RU" dirty="0" smtClean="0"/>
              <a:t>утверждает </a:t>
            </a:r>
            <a:r>
              <a:rPr lang="ru-RU" dirty="0"/>
              <a:t>список </a:t>
            </a:r>
            <a:r>
              <a:rPr lang="ru-RU" dirty="0" smtClean="0"/>
              <a:t>перечневых олимпиад </a:t>
            </a:r>
            <a:r>
              <a:rPr lang="ru-RU" dirty="0"/>
              <a:t>для </a:t>
            </a:r>
            <a:r>
              <a:rPr lang="ru-RU" dirty="0" smtClean="0"/>
              <a:t>школьников.</a:t>
            </a:r>
          </a:p>
          <a:p>
            <a:pPr marL="0" indent="0">
              <a:buNone/>
            </a:pPr>
            <a:r>
              <a:rPr lang="ru-RU" dirty="0" smtClean="0"/>
              <a:t>В </a:t>
            </a:r>
            <a:r>
              <a:rPr lang="ru-RU" dirty="0"/>
              <a:t>2021/22 учебных годах  </a:t>
            </a:r>
            <a:r>
              <a:rPr lang="ru-RU" dirty="0" smtClean="0"/>
              <a:t>в </a:t>
            </a:r>
            <a:r>
              <a:rPr lang="ru-RU" dirty="0"/>
              <a:t>перечень вошли 86 олимпиад, в том числе три новых — по экономике, астрономии и финансовой безопасности</a:t>
            </a:r>
            <a:r>
              <a:rPr lang="ru-RU" dirty="0" smtClean="0"/>
              <a:t>.</a:t>
            </a:r>
          </a:p>
          <a:p>
            <a:pPr marL="0" indent="0">
              <a:buNone/>
            </a:pPr>
            <a:r>
              <a:rPr lang="ru-RU" dirty="0"/>
              <a:t>Ознакомиться с полным перечнем можно в приложении к приказу Министерства (Приказ Министерства науки и высшего образования Российской Федерации от 31.08.2021 № 804, зарегистрированный Минюстом 27 октября).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60648"/>
            <a:ext cx="1049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02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pPr marL="0" indent="0">
              <a:buNone/>
            </a:pPr>
            <a:endParaRPr lang="ru-RU"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18" t="18893" r="23028"/>
          <a:stretch/>
        </p:blipFill>
        <p:spPr bwMode="auto">
          <a:xfrm>
            <a:off x="395536" y="141471"/>
            <a:ext cx="7821174"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71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Перечневые олимпиады</a:t>
            </a:r>
          </a:p>
        </p:txBody>
      </p:sp>
      <p:sp>
        <p:nvSpPr>
          <p:cNvPr id="5" name="Объект 4"/>
          <p:cNvSpPr>
            <a:spLocks noGrp="1"/>
          </p:cNvSpPr>
          <p:nvPr>
            <p:ph sz="quarter" idx="1"/>
          </p:nvPr>
        </p:nvSpPr>
        <p:spPr/>
        <p:txBody>
          <a:bodyPr/>
          <a:lstStyle/>
          <a:p>
            <a:pPr marL="0" indent="0">
              <a:buNone/>
            </a:pPr>
            <a:r>
              <a:rPr lang="ru-RU" dirty="0"/>
              <a:t>Победителям и призерам </a:t>
            </a:r>
            <a:r>
              <a:rPr lang="ru-RU" dirty="0" smtClean="0"/>
              <a:t>перечневых олимпиад </a:t>
            </a:r>
            <a:r>
              <a:rPr lang="ru-RU" dirty="0"/>
              <a:t>школьников предоставляют особые права при поступлении в вузы: прием без вступительных испытаний и возможность быть приравненными к тем, кто набрал максимальное количество баллов на ЕГЭ</a:t>
            </a:r>
            <a:r>
              <a:rPr lang="ru-RU" dirty="0" smtClean="0"/>
              <a:t>.</a:t>
            </a:r>
          </a:p>
          <a:p>
            <a:pPr marL="0" indent="0">
              <a:buNone/>
            </a:pPr>
            <a:r>
              <a:rPr lang="ru-RU" dirty="0"/>
              <a:t>При этом вузы самостоятельно определяют, за победу в каком состязании какие преимущества давать абитуриентам. Кроме того они устанавливают соответствие между профилями олимпиад и специальностями, а также вступительными испытаниями.</a:t>
            </a:r>
          </a:p>
          <a:p>
            <a:pPr marL="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60648"/>
            <a:ext cx="1049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91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Перечневые олимпиады</a:t>
            </a:r>
          </a:p>
        </p:txBody>
      </p:sp>
      <p:sp>
        <p:nvSpPr>
          <p:cNvPr id="5" name="Объект 4"/>
          <p:cNvSpPr>
            <a:spLocks noGrp="1"/>
          </p:cNvSpPr>
          <p:nvPr>
            <p:ph sz="quarter" idx="1"/>
          </p:nvPr>
        </p:nvSpPr>
        <p:spPr/>
        <p:txBody>
          <a:bodyPr>
            <a:normAutofit/>
          </a:bodyPr>
          <a:lstStyle/>
          <a:p>
            <a:pPr marL="0" indent="0" algn="ctr">
              <a:buNone/>
            </a:pPr>
            <a:endParaRPr lang="ru-RU" dirty="0"/>
          </a:p>
          <a:p>
            <a:pPr marL="0" indent="0" algn="ctr">
              <a:buNone/>
            </a:pPr>
            <a:r>
              <a:rPr lang="ru-RU" dirty="0"/>
              <a:t>Департамент государственной политики в сфере высшего образования </a:t>
            </a:r>
            <a:r>
              <a:rPr lang="ru-RU" dirty="0" err="1"/>
              <a:t>Минобрнауки</a:t>
            </a:r>
            <a:r>
              <a:rPr lang="ru-RU" dirty="0"/>
              <a:t> России в связи с поступающими вопросами об особенностях организации приема на обучение по образовательным программам высшего образования на </a:t>
            </a:r>
            <a:r>
              <a:rPr lang="ru-RU" dirty="0" smtClean="0"/>
              <a:t>2021/22 </a:t>
            </a:r>
            <a:r>
              <a:rPr lang="ru-RU" dirty="0"/>
              <a:t>учебный год направляет для использования в работе разъяснения об организации приема на обучение по образовательным программам высшего образования без вступительных испытаний.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60648"/>
            <a:ext cx="1049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97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0298"/>
            <a:ext cx="4186808" cy="877339"/>
          </a:xfrm>
        </p:spPr>
        <p:txBody>
          <a:bodyPr/>
          <a:lstStyle/>
          <a:p>
            <a:endParaRPr lang="ru-RU" dirty="0"/>
          </a:p>
        </p:txBody>
      </p:sp>
      <p:sp>
        <p:nvSpPr>
          <p:cNvPr id="5" name="Объект 4"/>
          <p:cNvSpPr>
            <a:spLocks noGrp="1"/>
          </p:cNvSpPr>
          <p:nvPr>
            <p:ph sz="quarter" idx="1"/>
          </p:nvPr>
        </p:nvSpPr>
        <p:spPr/>
        <p:txBody>
          <a:bodyPr/>
          <a:lstStyle/>
          <a:p>
            <a:pPr marL="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60648"/>
            <a:ext cx="1049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4" t="13613" r="23423" b="4319"/>
          <a:stretch/>
        </p:blipFill>
        <p:spPr bwMode="auto">
          <a:xfrm>
            <a:off x="107504" y="367262"/>
            <a:ext cx="7669852" cy="610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73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Перечневые олимпиады</a:t>
            </a:r>
          </a:p>
        </p:txBody>
      </p:sp>
      <p:sp>
        <p:nvSpPr>
          <p:cNvPr id="5" name="Объект 4"/>
          <p:cNvSpPr>
            <a:spLocks noGrp="1"/>
          </p:cNvSpPr>
          <p:nvPr>
            <p:ph sz="quarter" idx="1"/>
          </p:nvPr>
        </p:nvSpPr>
        <p:spPr/>
        <p:txBody>
          <a:bodyPr>
            <a:normAutofit/>
          </a:bodyPr>
          <a:lstStyle/>
          <a:p>
            <a:pPr marL="0" indent="0" algn="ctr">
              <a:buNone/>
            </a:pPr>
            <a:r>
              <a:rPr lang="ru-RU" dirty="0"/>
              <a:t>Для некоторых абитуриентов установлена возможность поступать в вуз без вступительных испытаний, т.е. без представления результатов ЕГЭ или с представлением результата только по одному (профильному) предмету. Эти абитуриенты имеют приоритет при зачислении в вуз по отношению к остальным.</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60648"/>
            <a:ext cx="1049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59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Кто может поступать в вуз без вступительных испытаний?</a:t>
            </a:r>
          </a:p>
        </p:txBody>
      </p:sp>
      <p:sp>
        <p:nvSpPr>
          <p:cNvPr id="5" name="Объект 4"/>
          <p:cNvSpPr>
            <a:spLocks noGrp="1"/>
          </p:cNvSpPr>
          <p:nvPr>
            <p:ph sz="quarter" idx="1"/>
          </p:nvPr>
        </p:nvSpPr>
        <p:spPr>
          <a:xfrm>
            <a:off x="457200" y="1413173"/>
            <a:ext cx="7931224" cy="5328195"/>
          </a:xfrm>
        </p:spPr>
        <p:txBody>
          <a:bodyPr>
            <a:normAutofit fontScale="62500" lnSpcReduction="20000"/>
          </a:bodyPr>
          <a:lstStyle/>
          <a:p>
            <a:pPr marL="0" indent="0" algn="ctr">
              <a:buNone/>
            </a:pPr>
            <a:endParaRPr lang="ru-RU" dirty="0"/>
          </a:p>
          <a:p>
            <a:pPr marL="0" indent="0" algn="ctr">
              <a:buNone/>
            </a:pPr>
            <a:r>
              <a:rPr lang="ru-RU" dirty="0"/>
              <a:t>- победители и призеры заключительного этапа всероссийской олимпиады школьников;</a:t>
            </a:r>
          </a:p>
          <a:p>
            <a:pPr marL="0" indent="0" algn="ctr">
              <a:buNone/>
            </a:pPr>
            <a:endParaRPr lang="ru-RU" dirty="0"/>
          </a:p>
          <a:p>
            <a:pPr marL="0" indent="0" algn="ctr">
              <a:buNone/>
            </a:pPr>
            <a:r>
              <a:rPr lang="ru-RU" dirty="0"/>
              <a:t>- члены сборных команд Российской Федерации на международных олимпиадах по общеобразовательным предметам (в состав международных сборных РФ входят школьники - победители заключительного этапа Всероссийской олимпиады);</a:t>
            </a:r>
          </a:p>
          <a:p>
            <a:pPr marL="0" indent="0" algn="ctr">
              <a:buNone/>
            </a:pPr>
            <a:endParaRPr lang="ru-RU" dirty="0"/>
          </a:p>
          <a:p>
            <a:pPr marL="0" indent="0" algn="ctr">
              <a:buNone/>
            </a:pPr>
            <a:r>
              <a:rPr lang="ru-RU" dirty="0"/>
              <a:t>- победители и призеры олимпиад школьников, проводимых вузами (вузовских олимпиад);</a:t>
            </a:r>
          </a:p>
          <a:p>
            <a:pPr marL="0" indent="0" algn="ctr">
              <a:buNone/>
            </a:pPr>
            <a:endParaRPr lang="ru-RU" dirty="0"/>
          </a:p>
          <a:p>
            <a:pPr marL="0" indent="0" algn="ctr">
              <a:buNone/>
            </a:pPr>
            <a:r>
              <a:rPr lang="ru-RU" dirty="0"/>
              <a:t>- абитуриенты, имеющие значимые спортивные достижения (чемпионы и призеры Олимпийских, </a:t>
            </a:r>
            <a:r>
              <a:rPr lang="ru-RU" dirty="0" err="1"/>
              <a:t>Паралимпийских</a:t>
            </a:r>
            <a:r>
              <a:rPr lang="ru-RU" dirty="0"/>
              <a:t> и </a:t>
            </a:r>
            <a:r>
              <a:rPr lang="ru-RU" dirty="0" err="1"/>
              <a:t>Сурдлимпийских</a:t>
            </a:r>
            <a:r>
              <a:rPr lang="ru-RU" dirty="0"/>
              <a:t> игр, чемпионы мира, Европы, победители (первое место) первенств мира, первенств Европы).</a:t>
            </a:r>
          </a:p>
          <a:p>
            <a:pPr marL="0" indent="0" algn="ctr">
              <a:buNone/>
            </a:pPr>
            <a:endParaRPr lang="ru-RU" dirty="0"/>
          </a:p>
          <a:p>
            <a:pPr marL="0" indent="0" algn="ctr">
              <a:buNone/>
            </a:pPr>
            <a:r>
              <a:rPr lang="ru-RU" dirty="0"/>
              <a:t>Победители и призеры олимпиад могут поступать без вступительных испытаний только на направления подготовки (специальности), которые соответствуют профилю олимпиад. Эти соответствия устанавливает вуз. В разных вузах соответствие может быть установлено по-разному.</a:t>
            </a:r>
          </a:p>
          <a:p>
            <a:pPr marL="0" indent="0" algn="ctr">
              <a:buNone/>
            </a:pPr>
            <a:endParaRPr lang="ru-RU" dirty="0"/>
          </a:p>
          <a:p>
            <a:pPr marL="0" indent="0" algn="ctr">
              <a:buNone/>
            </a:pPr>
            <a:r>
              <a:rPr lang="ru-RU" dirty="0"/>
              <a:t>Абитуриенты, которые имеют значимые спортивные достижения, могут поступать без вступительных испытаний только на направления подготовки (специальности) в области Физической культуры и спорта.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60648"/>
            <a:ext cx="1049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276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Эрке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Ясност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1600</TotalTime>
  <Words>1969</Words>
  <Application>Microsoft Office PowerPoint</Application>
  <PresentationFormat>Экран (4:3)</PresentationFormat>
  <Paragraphs>143</Paragraphs>
  <Slides>29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29</vt:i4>
      </vt:variant>
    </vt:vector>
  </HeadingPairs>
  <TitlesOfParts>
    <vt:vector size="36" baseType="lpstr">
      <vt:lpstr>Arial</vt:lpstr>
      <vt:lpstr>Century Schoolbook</vt:lpstr>
      <vt:lpstr>Times New Roman</vt:lpstr>
      <vt:lpstr>Wingdings</vt:lpstr>
      <vt:lpstr>Wingdings 2</vt:lpstr>
      <vt:lpstr>Эркер</vt:lpstr>
      <vt:lpstr>Ясность</vt:lpstr>
      <vt:lpstr>Перечневые олимпиады, ГИР,  льготы при поступлении</vt:lpstr>
      <vt:lpstr>Перечневые олимпиады</vt:lpstr>
      <vt:lpstr>Перечневые олимпиады</vt:lpstr>
      <vt:lpstr>Презентация PowerPoint</vt:lpstr>
      <vt:lpstr>Перечневые олимпиады</vt:lpstr>
      <vt:lpstr>Перечневые олимпиады</vt:lpstr>
      <vt:lpstr>Презентация PowerPoint</vt:lpstr>
      <vt:lpstr>Перечневые олимпиады</vt:lpstr>
      <vt:lpstr>Кто может поступать в вуз без вступительных испытаний?</vt:lpstr>
      <vt:lpstr>Особенности поступления для победителей и призеров вузовских олимпиад</vt:lpstr>
      <vt:lpstr>Перечневые олимпиады</vt:lpstr>
      <vt:lpstr>Перечневые олимпиады</vt:lpstr>
      <vt:lpstr>Перечневые олимпиады</vt:lpstr>
      <vt:lpstr>Перечневые олимпиады</vt:lpstr>
      <vt:lpstr>Уровни перечневых олимпиад</vt:lpstr>
      <vt:lpstr>Уровни перечневых олимпиад</vt:lpstr>
      <vt:lpstr>ВСОШ</vt:lpstr>
      <vt:lpstr>ВСОШ</vt:lpstr>
      <vt:lpstr>ВСОШ</vt:lpstr>
      <vt:lpstr>ВСОШ</vt:lpstr>
      <vt:lpstr>ВСОШ</vt:lpstr>
      <vt:lpstr>ВСОШ</vt:lpstr>
      <vt:lpstr>Что кроме льгот дают олимпиады</vt:lpstr>
      <vt:lpstr>Что кроме льгот дают олимпиады</vt:lpstr>
      <vt:lpstr>Что кроме льгот дают олимпиады</vt:lpstr>
      <vt:lpstr>Что кроме льгот дают олимпиады</vt:lpstr>
      <vt:lpstr>Что кроме льгот дают олимпиады</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Планирование системы методической работы в МБОУ «Лицей №89»</dc:title>
  <dc:creator>1</dc:creator>
  <cp:lastModifiedBy>Учетная запись Майкрософт</cp:lastModifiedBy>
  <cp:revision>82</cp:revision>
  <dcterms:created xsi:type="dcterms:W3CDTF">2021-11-10T14:39:42Z</dcterms:created>
  <dcterms:modified xsi:type="dcterms:W3CDTF">2022-04-08T07:46:50Z</dcterms:modified>
</cp:coreProperties>
</file>