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0" r:id="rId1"/>
    <p:sldMasterId id="2147483748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4" r:id="rId9"/>
    <p:sldId id="266" r:id="rId10"/>
    <p:sldId id="270" r:id="rId11"/>
    <p:sldId id="271" r:id="rId12"/>
    <p:sldId id="276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9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65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3119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82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9331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957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1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956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A45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634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AEE7-BC0D-4EAD-9C64-67E5E1754C3B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E3C5-6C49-43AC-B6F7-6CE38526FB6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83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AEE7-BC0D-4EAD-9C64-67E5E1754C3B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E3C5-6C49-43AC-B6F7-6CE38526F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3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650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AEE7-BC0D-4EAD-9C64-67E5E1754C3B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E3C5-6C49-43AC-B6F7-6CE38526FB6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440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AEE7-BC0D-4EAD-9C64-67E5E1754C3B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E3C5-6C49-43AC-B6F7-6CE38526F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174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AEE7-BC0D-4EAD-9C64-67E5E1754C3B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E3C5-6C49-43AC-B6F7-6CE38526FB6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459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AEE7-BC0D-4EAD-9C64-67E5E1754C3B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E3C5-6C49-43AC-B6F7-6CE38526F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2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AEE7-BC0D-4EAD-9C64-67E5E1754C3B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E3C5-6C49-43AC-B6F7-6CE38526F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615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AEE7-BC0D-4EAD-9C64-67E5E1754C3B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E3C5-6C49-43AC-B6F7-6CE38526FB6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448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AEE7-BC0D-4EAD-9C64-67E5E1754C3B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E3C5-6C49-43AC-B6F7-6CE38526F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43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AEE7-BC0D-4EAD-9C64-67E5E1754C3B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E3C5-6C49-43AC-B6F7-6CE38526F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73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AEE7-BC0D-4EAD-9C64-67E5E1754C3B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E3C5-6C49-43AC-B6F7-6CE38526F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4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6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5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2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0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52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0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8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89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F45AEE7-BC0D-4EAD-9C64-67E5E1754C3B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1BFE3C5-6C49-43AC-B6F7-6CE38526F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30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licey89@yandex.ru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506169"/>
            <a:ext cx="7696200" cy="2597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4000" b="1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Лин-проект</a:t>
            </a:r>
            <a:r>
              <a:rPr lang="en-US" sz="32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/>
            </a:r>
            <a:br>
              <a:rPr lang="en-US" sz="3200" b="1" spc="-5" dirty="0">
                <a:solidFill>
                  <a:srgbClr val="000066"/>
                </a:solidFill>
                <a:latin typeface="Times New Roman"/>
                <a:cs typeface="Times New Roman"/>
              </a:rPr>
            </a:br>
            <a:r>
              <a:rPr lang="ru-RU" sz="3200" b="1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«Оптимизация процесса сдачи и обработки </a:t>
            </a:r>
            <a:r>
              <a:rPr lang="ru-RU" sz="3200" b="1" spc="-5" dirty="0" err="1" smtClean="0">
                <a:solidFill>
                  <a:srgbClr val="000066"/>
                </a:solidFill>
                <a:latin typeface="Times New Roman"/>
                <a:cs typeface="Times New Roman"/>
              </a:rPr>
              <a:t>внутришкольных</a:t>
            </a:r>
            <a:r>
              <a:rPr lang="ru-RU" sz="3200" b="1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 отчетов посредством заполнения Яндекс-форм»</a:t>
            </a:r>
            <a:endParaRPr lang="ru-RU" sz="3200" b="1" spc="-5" dirty="0" smtClean="0">
              <a:solidFill>
                <a:srgbClr val="000066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2336093" cy="25694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212547"/>
            <a:ext cx="576033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/>
              <a:t>Планируемые</a:t>
            </a:r>
            <a:r>
              <a:rPr spc="-50" dirty="0" smtClean="0"/>
              <a:t> </a:t>
            </a:r>
            <a:r>
              <a:rPr spc="-65" dirty="0"/>
              <a:t>результаты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2984" y="1414272"/>
            <a:ext cx="2807335" cy="1152525"/>
          </a:xfrm>
          <a:prstGeom prst="rect">
            <a:avLst/>
          </a:prstGeom>
          <a:solidFill>
            <a:srgbClr val="BADFE2"/>
          </a:solidFill>
          <a:ln w="24384">
            <a:solidFill>
              <a:srgbClr val="88A3A7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252573"/>
                </a:solidFill>
                <a:latin typeface="Arial Black"/>
                <a:cs typeface="Arial Black"/>
              </a:rPr>
              <a:t>До</a:t>
            </a:r>
            <a:r>
              <a:rPr sz="1800" spc="-40" dirty="0">
                <a:solidFill>
                  <a:srgbClr val="252573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252573"/>
                </a:solidFill>
                <a:latin typeface="Arial Black"/>
                <a:cs typeface="Arial Black"/>
              </a:rPr>
              <a:t>реализации</a:t>
            </a:r>
            <a:endParaRPr sz="18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252573"/>
                </a:solidFill>
                <a:latin typeface="Arial Black"/>
                <a:cs typeface="Arial Black"/>
              </a:rPr>
              <a:t>лин-проекта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19855" y="1554480"/>
            <a:ext cx="5495925" cy="523861"/>
          </a:xfrm>
          <a:prstGeom prst="rect">
            <a:avLst/>
          </a:prstGeom>
          <a:ln w="24384">
            <a:solidFill>
              <a:srgbClr val="333399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45"/>
              </a:spcBef>
            </a:pPr>
            <a:r>
              <a:rPr sz="1600" spc="5" dirty="0">
                <a:solidFill>
                  <a:srgbClr val="252573"/>
                </a:solidFill>
                <a:latin typeface="Arial Black"/>
                <a:cs typeface="Arial Black"/>
              </a:rPr>
              <a:t>ВПП</a:t>
            </a:r>
            <a:r>
              <a:rPr sz="1600" spc="-15" dirty="0">
                <a:solidFill>
                  <a:srgbClr val="252573"/>
                </a:solidFill>
                <a:latin typeface="Arial Black"/>
                <a:cs typeface="Arial Black"/>
              </a:rPr>
              <a:t> </a:t>
            </a:r>
            <a:r>
              <a:rPr sz="1600" spc="5" dirty="0">
                <a:solidFill>
                  <a:srgbClr val="252573"/>
                </a:solidFill>
                <a:latin typeface="Arial Black"/>
                <a:cs typeface="Arial Black"/>
              </a:rPr>
              <a:t>(время</a:t>
            </a:r>
            <a:r>
              <a:rPr sz="1600" spc="-65" dirty="0">
                <a:solidFill>
                  <a:srgbClr val="252573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252573"/>
                </a:solidFill>
                <a:latin typeface="Arial Black"/>
                <a:cs typeface="Arial Black"/>
              </a:rPr>
              <a:t>протекания</a:t>
            </a:r>
            <a:r>
              <a:rPr sz="1600" spc="-85" dirty="0">
                <a:solidFill>
                  <a:srgbClr val="252573"/>
                </a:solidFill>
                <a:latin typeface="Arial Black"/>
                <a:cs typeface="Arial Black"/>
              </a:rPr>
              <a:t> </a:t>
            </a:r>
            <a:r>
              <a:rPr sz="1600" spc="5" dirty="0">
                <a:solidFill>
                  <a:srgbClr val="252573"/>
                </a:solidFill>
                <a:latin typeface="Arial Black"/>
                <a:cs typeface="Arial Black"/>
              </a:rPr>
              <a:t>процесса)</a:t>
            </a:r>
            <a:endParaRPr sz="16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lang="ru-RU" sz="1600" spc="5" dirty="0" smtClean="0">
                <a:solidFill>
                  <a:srgbClr val="252573"/>
                </a:solidFill>
                <a:latin typeface="Arial Black"/>
                <a:cs typeface="Arial Black"/>
              </a:rPr>
              <a:t>60-120 минут</a:t>
            </a:r>
            <a:endParaRPr sz="1600" dirty="0">
              <a:latin typeface="Arial Black"/>
              <a:cs typeface="Arial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41703" y="2663951"/>
            <a:ext cx="332740" cy="619125"/>
            <a:chOff x="1441703" y="2663951"/>
            <a:chExt cx="332740" cy="619125"/>
          </a:xfrm>
        </p:grpSpPr>
        <p:sp>
          <p:nvSpPr>
            <p:cNvPr id="6" name="object 6"/>
            <p:cNvSpPr/>
            <p:nvPr/>
          </p:nvSpPr>
          <p:spPr>
            <a:xfrm>
              <a:off x="1446275" y="2668523"/>
              <a:ext cx="323215" cy="609600"/>
            </a:xfrm>
            <a:custGeom>
              <a:avLst/>
              <a:gdLst/>
              <a:ahLst/>
              <a:cxnLst/>
              <a:rect l="l" t="t" r="r" b="b"/>
              <a:pathLst>
                <a:path w="323214" h="609600">
                  <a:moveTo>
                    <a:pt x="242316" y="0"/>
                  </a:moveTo>
                  <a:lnTo>
                    <a:pt x="80772" y="0"/>
                  </a:lnTo>
                  <a:lnTo>
                    <a:pt x="80772" y="448055"/>
                  </a:lnTo>
                  <a:lnTo>
                    <a:pt x="0" y="448055"/>
                  </a:lnTo>
                  <a:lnTo>
                    <a:pt x="161544" y="609600"/>
                  </a:lnTo>
                  <a:lnTo>
                    <a:pt x="323088" y="448055"/>
                  </a:lnTo>
                  <a:lnTo>
                    <a:pt x="242316" y="448055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6275" y="2668523"/>
              <a:ext cx="323215" cy="609600"/>
            </a:xfrm>
            <a:custGeom>
              <a:avLst/>
              <a:gdLst/>
              <a:ahLst/>
              <a:cxnLst/>
              <a:rect l="l" t="t" r="r" b="b"/>
              <a:pathLst>
                <a:path w="323214" h="609600">
                  <a:moveTo>
                    <a:pt x="0" y="448055"/>
                  </a:moveTo>
                  <a:lnTo>
                    <a:pt x="80772" y="448055"/>
                  </a:lnTo>
                  <a:lnTo>
                    <a:pt x="80772" y="0"/>
                  </a:lnTo>
                  <a:lnTo>
                    <a:pt x="242316" y="0"/>
                  </a:lnTo>
                  <a:lnTo>
                    <a:pt x="242316" y="448055"/>
                  </a:lnTo>
                  <a:lnTo>
                    <a:pt x="323088" y="448055"/>
                  </a:lnTo>
                  <a:lnTo>
                    <a:pt x="161544" y="609600"/>
                  </a:lnTo>
                  <a:lnTo>
                    <a:pt x="0" y="44805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839967" y="2642616"/>
            <a:ext cx="332740" cy="622300"/>
            <a:chOff x="5839967" y="2642616"/>
            <a:chExt cx="332740" cy="622300"/>
          </a:xfrm>
        </p:grpSpPr>
        <p:sp>
          <p:nvSpPr>
            <p:cNvPr id="9" name="object 9"/>
            <p:cNvSpPr/>
            <p:nvPr/>
          </p:nvSpPr>
          <p:spPr>
            <a:xfrm>
              <a:off x="5844539" y="2647188"/>
              <a:ext cx="323215" cy="612775"/>
            </a:xfrm>
            <a:custGeom>
              <a:avLst/>
              <a:gdLst/>
              <a:ahLst/>
              <a:cxnLst/>
              <a:rect l="l" t="t" r="r" b="b"/>
              <a:pathLst>
                <a:path w="323214" h="612775">
                  <a:moveTo>
                    <a:pt x="242315" y="0"/>
                  </a:moveTo>
                  <a:lnTo>
                    <a:pt x="80772" y="0"/>
                  </a:lnTo>
                  <a:lnTo>
                    <a:pt x="80772" y="451103"/>
                  </a:lnTo>
                  <a:lnTo>
                    <a:pt x="0" y="451103"/>
                  </a:lnTo>
                  <a:lnTo>
                    <a:pt x="161544" y="612648"/>
                  </a:lnTo>
                  <a:lnTo>
                    <a:pt x="323088" y="451103"/>
                  </a:lnTo>
                  <a:lnTo>
                    <a:pt x="242315" y="451103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44539" y="2647188"/>
              <a:ext cx="323215" cy="612775"/>
            </a:xfrm>
            <a:custGeom>
              <a:avLst/>
              <a:gdLst/>
              <a:ahLst/>
              <a:cxnLst/>
              <a:rect l="l" t="t" r="r" b="b"/>
              <a:pathLst>
                <a:path w="323214" h="612775">
                  <a:moveTo>
                    <a:pt x="0" y="451103"/>
                  </a:moveTo>
                  <a:lnTo>
                    <a:pt x="80772" y="451103"/>
                  </a:lnTo>
                  <a:lnTo>
                    <a:pt x="80772" y="0"/>
                  </a:lnTo>
                  <a:lnTo>
                    <a:pt x="242315" y="0"/>
                  </a:lnTo>
                  <a:lnTo>
                    <a:pt x="242315" y="451103"/>
                  </a:lnTo>
                  <a:lnTo>
                    <a:pt x="323088" y="451103"/>
                  </a:lnTo>
                  <a:lnTo>
                    <a:pt x="161544" y="612648"/>
                  </a:lnTo>
                  <a:lnTo>
                    <a:pt x="0" y="45110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2984" y="3502152"/>
            <a:ext cx="2807335" cy="1152525"/>
          </a:xfrm>
          <a:prstGeom prst="rect">
            <a:avLst/>
          </a:prstGeom>
          <a:solidFill>
            <a:srgbClr val="BADFE2"/>
          </a:solidFill>
          <a:ln w="24384">
            <a:solidFill>
              <a:srgbClr val="88A3A7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252573"/>
                </a:solidFill>
                <a:latin typeface="Arial Black"/>
                <a:cs typeface="Arial Black"/>
              </a:rPr>
              <a:t>После</a:t>
            </a:r>
            <a:r>
              <a:rPr sz="1800" spc="-30" dirty="0">
                <a:solidFill>
                  <a:srgbClr val="252573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252573"/>
                </a:solidFill>
                <a:latin typeface="Arial Black"/>
                <a:cs typeface="Arial Black"/>
              </a:rPr>
              <a:t>реализации</a:t>
            </a:r>
            <a:endParaRPr sz="18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252573"/>
                </a:solidFill>
                <a:latin typeface="Arial Black"/>
                <a:cs typeface="Arial Black"/>
              </a:rPr>
              <a:t>лин-проекта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19855" y="3553967"/>
            <a:ext cx="5495925" cy="525785"/>
          </a:xfrm>
          <a:prstGeom prst="rect">
            <a:avLst/>
          </a:prstGeom>
          <a:ln w="24384">
            <a:solidFill>
              <a:srgbClr val="333399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260"/>
              </a:spcBef>
            </a:pPr>
            <a:r>
              <a:rPr sz="1600" spc="5" dirty="0">
                <a:solidFill>
                  <a:srgbClr val="001F5F"/>
                </a:solidFill>
                <a:latin typeface="Arial Black"/>
                <a:cs typeface="Arial Black"/>
              </a:rPr>
              <a:t>ВПП</a:t>
            </a:r>
            <a:r>
              <a:rPr sz="16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01F5F"/>
                </a:solidFill>
                <a:latin typeface="Arial Black"/>
                <a:cs typeface="Arial Black"/>
              </a:rPr>
              <a:t>(время</a:t>
            </a:r>
            <a:r>
              <a:rPr sz="16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01F5F"/>
                </a:solidFill>
                <a:latin typeface="Arial Black"/>
                <a:cs typeface="Arial Black"/>
              </a:rPr>
              <a:t>протекания</a:t>
            </a:r>
            <a:r>
              <a:rPr sz="1600" spc="-8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01F5F"/>
                </a:solidFill>
                <a:latin typeface="Arial Black"/>
                <a:cs typeface="Arial Black"/>
              </a:rPr>
              <a:t>процесса)</a:t>
            </a:r>
            <a:endParaRPr sz="1600" dirty="0">
              <a:latin typeface="Arial Black"/>
              <a:cs typeface="Arial Black"/>
            </a:endParaRPr>
          </a:p>
          <a:p>
            <a:pPr marL="690245" marR="688340" indent="890269">
              <a:lnSpc>
                <a:spcPct val="100000"/>
              </a:lnSpc>
            </a:pPr>
            <a:r>
              <a:rPr lang="ru-RU" sz="1600" dirty="0">
                <a:solidFill>
                  <a:srgbClr val="001F5F"/>
                </a:solidFill>
                <a:latin typeface="Arial Black"/>
                <a:cs typeface="Arial Black"/>
              </a:rPr>
              <a:t>3</a:t>
            </a:r>
            <a:r>
              <a:rPr lang="ru-RU" sz="1600" dirty="0" smtClean="0">
                <a:solidFill>
                  <a:srgbClr val="001F5F"/>
                </a:solidFill>
                <a:latin typeface="Arial Black"/>
                <a:cs typeface="Arial Black"/>
              </a:rPr>
              <a:t>0 минут</a:t>
            </a:r>
            <a:endParaRPr sz="1600" dirty="0">
              <a:latin typeface="Arial Black"/>
              <a:cs typeface="Arial Blac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352544" y="4937759"/>
            <a:ext cx="332740" cy="619125"/>
            <a:chOff x="4352544" y="4937759"/>
            <a:chExt cx="332740" cy="619125"/>
          </a:xfrm>
        </p:grpSpPr>
        <p:sp>
          <p:nvSpPr>
            <p:cNvPr id="14" name="object 14"/>
            <p:cNvSpPr/>
            <p:nvPr/>
          </p:nvSpPr>
          <p:spPr>
            <a:xfrm>
              <a:off x="4357116" y="4942331"/>
              <a:ext cx="323215" cy="609600"/>
            </a:xfrm>
            <a:custGeom>
              <a:avLst/>
              <a:gdLst/>
              <a:ahLst/>
              <a:cxnLst/>
              <a:rect l="l" t="t" r="r" b="b"/>
              <a:pathLst>
                <a:path w="323214" h="609600">
                  <a:moveTo>
                    <a:pt x="242316" y="0"/>
                  </a:moveTo>
                  <a:lnTo>
                    <a:pt x="80772" y="0"/>
                  </a:lnTo>
                  <a:lnTo>
                    <a:pt x="80772" y="448056"/>
                  </a:lnTo>
                  <a:lnTo>
                    <a:pt x="0" y="448056"/>
                  </a:lnTo>
                  <a:lnTo>
                    <a:pt x="161544" y="609600"/>
                  </a:lnTo>
                  <a:lnTo>
                    <a:pt x="323088" y="448056"/>
                  </a:lnTo>
                  <a:lnTo>
                    <a:pt x="242316" y="448056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57116" y="4942331"/>
              <a:ext cx="323215" cy="609600"/>
            </a:xfrm>
            <a:custGeom>
              <a:avLst/>
              <a:gdLst/>
              <a:ahLst/>
              <a:cxnLst/>
              <a:rect l="l" t="t" r="r" b="b"/>
              <a:pathLst>
                <a:path w="323214" h="609600">
                  <a:moveTo>
                    <a:pt x="0" y="448056"/>
                  </a:moveTo>
                  <a:lnTo>
                    <a:pt x="80772" y="448056"/>
                  </a:lnTo>
                  <a:lnTo>
                    <a:pt x="80772" y="0"/>
                  </a:lnTo>
                  <a:lnTo>
                    <a:pt x="242316" y="0"/>
                  </a:lnTo>
                  <a:lnTo>
                    <a:pt x="242316" y="448056"/>
                  </a:lnTo>
                  <a:lnTo>
                    <a:pt x="323088" y="448056"/>
                  </a:lnTo>
                  <a:lnTo>
                    <a:pt x="161544" y="609600"/>
                  </a:lnTo>
                  <a:lnTo>
                    <a:pt x="0" y="44805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334767" y="5663184"/>
            <a:ext cx="4364990" cy="564898"/>
          </a:xfrm>
          <a:prstGeom prst="rect">
            <a:avLst/>
          </a:prstGeom>
          <a:ln w="24384">
            <a:solidFill>
              <a:srgbClr val="33339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65735" marR="158115" indent="878205">
              <a:lnSpc>
                <a:spcPct val="100000"/>
              </a:lnSpc>
              <a:spcBef>
                <a:spcPts val="265"/>
              </a:spcBef>
            </a:pPr>
            <a:r>
              <a:rPr sz="16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Black"/>
                <a:cs typeface="Arial Black"/>
              </a:rPr>
              <a:t>Экономия времени: </a:t>
            </a:r>
            <a:r>
              <a:rPr sz="1600" spc="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endParaRPr lang="ru-RU" sz="1600" spc="5" dirty="0" smtClean="0">
              <a:solidFill>
                <a:srgbClr val="001F5F"/>
              </a:solidFill>
              <a:latin typeface="Arial Black"/>
              <a:cs typeface="Arial Black"/>
            </a:endParaRPr>
          </a:p>
          <a:p>
            <a:pPr marL="165735" marR="158115" indent="878205">
              <a:lnSpc>
                <a:spcPct val="100000"/>
              </a:lnSpc>
              <a:spcBef>
                <a:spcPts val="265"/>
              </a:spcBef>
            </a:pPr>
            <a:r>
              <a:rPr lang="ru-RU" sz="1600" spc="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lang="ru-RU" sz="1600" spc="5" dirty="0" smtClean="0">
                <a:solidFill>
                  <a:srgbClr val="001F5F"/>
                </a:solidFill>
                <a:latin typeface="Arial Black"/>
                <a:cs typeface="Arial Black"/>
              </a:rPr>
              <a:t>      </a:t>
            </a:r>
            <a:r>
              <a:rPr lang="ru-RU" sz="1600" dirty="0" smtClean="0">
                <a:solidFill>
                  <a:srgbClr val="001F5F"/>
                </a:solidFill>
                <a:latin typeface="Arial Black"/>
                <a:cs typeface="Arial Black"/>
              </a:rPr>
              <a:t>90 минут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4365625"/>
            <a:ext cx="7776864" cy="2111375"/>
          </a:xfrm>
        </p:spPr>
        <p:txBody>
          <a:bodyPr/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Кемерово,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ул. Ю. Смирнова, 18А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8(3842)64-15-64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licey89@yandex.ru</a:t>
            </a:r>
            <a:endParaRPr lang="en-US" sz="1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 </a:t>
            </a:r>
            <a:r>
              <a:rPr lang="en-US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licey89.ru</a:t>
            </a:r>
            <a:endParaRPr lang="ru-RU" sz="1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066800"/>
            <a:ext cx="2274005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1357" y="428701"/>
            <a:ext cx="316484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Па</a:t>
            </a:r>
            <a:r>
              <a:rPr spc="10" dirty="0"/>
              <a:t>с</a:t>
            </a:r>
            <a:r>
              <a:rPr spc="-5" dirty="0"/>
              <a:t>по</a:t>
            </a:r>
            <a:r>
              <a:rPr spc="-85" dirty="0"/>
              <a:t>р</a:t>
            </a:r>
            <a:r>
              <a:rPr spc="-5" dirty="0"/>
              <a:t>т</a:t>
            </a:r>
            <a:r>
              <a:rPr spc="-245" dirty="0"/>
              <a:t> </a:t>
            </a:r>
            <a:r>
              <a:rPr spc="-5" dirty="0"/>
              <a:t>прое</a:t>
            </a:r>
            <a:r>
              <a:rPr spc="40" dirty="0"/>
              <a:t>к</a:t>
            </a:r>
            <a:r>
              <a:rPr spc="-50" dirty="0"/>
              <a:t>т</a:t>
            </a:r>
            <a:r>
              <a:rPr spc="-5" dirty="0"/>
              <a:t>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1091285" cy="12024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t="25237" r="-25353" b="7869"/>
          <a:stretch/>
        </p:blipFill>
        <p:spPr bwMode="auto">
          <a:xfrm>
            <a:off x="152400" y="1676400"/>
            <a:ext cx="10083800" cy="417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100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0544" y="239979"/>
            <a:ext cx="233299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i="1" spc="-5" dirty="0">
                <a:solidFill>
                  <a:srgbClr val="FFFFFF"/>
                </a:solidFill>
                <a:latin typeface="Trebuchet MS"/>
                <a:cs typeface="Trebuchet MS"/>
              </a:rPr>
              <a:t>ЛИН-ПРОЕКТ</a:t>
            </a:r>
            <a:endParaRPr sz="29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301496"/>
            <a:ext cx="9144000" cy="676910"/>
            <a:chOff x="0" y="1301496"/>
            <a:chExt cx="9144000" cy="676910"/>
          </a:xfrm>
        </p:grpSpPr>
        <p:sp>
          <p:nvSpPr>
            <p:cNvPr id="6" name="object 6"/>
            <p:cNvSpPr/>
            <p:nvPr/>
          </p:nvSpPr>
          <p:spPr>
            <a:xfrm>
              <a:off x="0" y="1301496"/>
              <a:ext cx="9144000" cy="676910"/>
            </a:xfrm>
            <a:custGeom>
              <a:avLst/>
              <a:gdLst/>
              <a:ahLst/>
              <a:cxnLst/>
              <a:rect l="l" t="t" r="r" b="b"/>
              <a:pathLst>
                <a:path w="9144000" h="676910">
                  <a:moveTo>
                    <a:pt x="0" y="0"/>
                  </a:moveTo>
                  <a:lnTo>
                    <a:pt x="0" y="676655"/>
                  </a:lnTo>
                  <a:lnTo>
                    <a:pt x="9143999" y="676655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5551" y="1468501"/>
              <a:ext cx="5150993" cy="32067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38429" y="2261742"/>
            <a:ext cx="8158480" cy="3629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Процесс:</a:t>
            </a:r>
            <a:r>
              <a:rPr sz="18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pc="-15" dirty="0">
                <a:latin typeface="Arial"/>
                <a:cs typeface="Arial"/>
              </a:rPr>
              <a:t>Оптимизация процесса сдачи и обработки </a:t>
            </a:r>
            <a:r>
              <a:rPr lang="ru-RU" spc="-15" dirty="0" err="1">
                <a:latin typeface="Arial"/>
                <a:cs typeface="Arial"/>
              </a:rPr>
              <a:t>внутришкольных</a:t>
            </a:r>
            <a:r>
              <a:rPr lang="ru-RU" spc="-15" dirty="0">
                <a:latin typeface="Arial"/>
                <a:cs typeface="Arial"/>
              </a:rPr>
              <a:t> отчетов посредством заполнения Яндекс-форм</a:t>
            </a:r>
            <a:r>
              <a:rPr sz="1800" spc="-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i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Границы</a:t>
            </a:r>
            <a:r>
              <a:rPr sz="1800" b="1" i="1" u="heavy" spc="40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процесса:</a:t>
            </a:r>
            <a:r>
              <a:rPr sz="1800" b="1" i="1" spc="40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от</a:t>
            </a:r>
            <a:r>
              <a:rPr sz="1800" spc="40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поступления</a:t>
            </a:r>
            <a:r>
              <a:rPr sz="1800" spc="4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информации</a:t>
            </a:r>
            <a:r>
              <a:rPr sz="1800" spc="4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до</a:t>
            </a:r>
            <a:r>
              <a:rPr sz="1800" spc="39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10" dirty="0" err="1">
                <a:solidFill>
                  <a:srgbClr val="000066"/>
                </a:solidFill>
                <a:latin typeface="Arial"/>
                <a:cs typeface="Arial"/>
              </a:rPr>
              <a:t>ее</a:t>
            </a:r>
            <a:r>
              <a:rPr sz="1800" spc="4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lang="ru-RU" sz="1800" spc="-10" dirty="0" smtClean="0">
                <a:solidFill>
                  <a:srgbClr val="000066"/>
                </a:solidFill>
                <a:latin typeface="Arial"/>
                <a:cs typeface="Arial"/>
              </a:rPr>
              <a:t>использования во внутренней и внешней документации</a:t>
            </a:r>
            <a:r>
              <a:rPr sz="1800" i="1" spc="-5" dirty="0" smtClean="0">
                <a:solidFill>
                  <a:srgbClr val="000066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i="1" u="heavy" spc="-5" dirty="0" err="1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Обоснование</a:t>
            </a:r>
            <a:r>
              <a:rPr sz="1800" b="1" i="1" u="heavy" spc="-5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:</a:t>
            </a:r>
            <a:endParaRPr lang="ru-RU" sz="1800" b="1" i="1" u="heavy" spc="-5" dirty="0" smtClean="0">
              <a:solidFill>
                <a:srgbClr val="000066"/>
              </a:solidFill>
              <a:uFill>
                <a:solidFill>
                  <a:srgbClr val="000066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dirty="0">
                <a:latin typeface="Arial"/>
                <a:cs typeface="Arial"/>
              </a:rPr>
              <a:t>1.	Временные потери при сборе информации и подаче </a:t>
            </a:r>
            <a:r>
              <a:rPr lang="ru-RU" dirty="0" smtClean="0">
                <a:latin typeface="Arial"/>
                <a:cs typeface="Arial"/>
              </a:rPr>
              <a:t>документов.</a:t>
            </a:r>
            <a:endParaRPr lang="ru-RU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dirty="0">
                <a:latin typeface="Arial"/>
                <a:cs typeface="Arial"/>
              </a:rPr>
              <a:t>2.	Отсутствие условий обновления необходимых документов.</a:t>
            </a:r>
          </a:p>
          <a:p>
            <a:pPr marL="12700">
              <a:lnSpc>
                <a:spcPct val="100000"/>
              </a:lnSpc>
            </a:pPr>
            <a:r>
              <a:rPr lang="ru-RU" dirty="0">
                <a:latin typeface="Arial"/>
                <a:cs typeface="Arial"/>
              </a:rPr>
              <a:t>3.	Нарушение сроков предоставления документов.</a:t>
            </a:r>
          </a:p>
          <a:p>
            <a:pPr marL="12700">
              <a:lnSpc>
                <a:spcPct val="100000"/>
              </a:lnSpc>
            </a:pPr>
            <a:r>
              <a:rPr lang="ru-RU" dirty="0">
                <a:latin typeface="Arial"/>
                <a:cs typeface="Arial"/>
              </a:rPr>
              <a:t>4.	Отсутствие системы хранения информации.</a:t>
            </a:r>
          </a:p>
          <a:p>
            <a:pPr marL="12700">
              <a:lnSpc>
                <a:spcPct val="100000"/>
              </a:lnSpc>
            </a:pPr>
            <a:r>
              <a:rPr lang="ru-RU" dirty="0">
                <a:latin typeface="Arial"/>
                <a:cs typeface="Arial"/>
              </a:rPr>
              <a:t>5.	</a:t>
            </a:r>
            <a:r>
              <a:rPr lang="ru-RU" dirty="0" err="1">
                <a:latin typeface="Arial"/>
                <a:cs typeface="Arial"/>
              </a:rPr>
              <a:t>Разноформатность</a:t>
            </a:r>
            <a:r>
              <a:rPr lang="ru-RU" dirty="0">
                <a:latin typeface="Arial"/>
                <a:cs typeface="Arial"/>
              </a:rPr>
              <a:t> предоставляемых документов.</a:t>
            </a:r>
          </a:p>
          <a:p>
            <a:pPr marL="12700"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8916" y="813053"/>
            <a:ext cx="7567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МБОУ</a:t>
            </a:r>
            <a:r>
              <a:rPr sz="1800" b="1" i="1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i="1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«</a:t>
            </a:r>
            <a:r>
              <a:rPr lang="ru-RU" sz="1800" b="1" i="1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Лицей №89</a:t>
            </a:r>
            <a:r>
              <a:rPr sz="1800" b="1" i="1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»,</a:t>
            </a:r>
            <a:r>
              <a:rPr sz="1800" b="1" i="1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800" b="1" i="1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Кемерово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9" y="5600760"/>
            <a:ext cx="1153499" cy="12687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100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300" y="239979"/>
            <a:ext cx="233299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i="1" spc="-5" dirty="0">
                <a:solidFill>
                  <a:srgbClr val="FFFFFF"/>
                </a:solidFill>
                <a:latin typeface="Trebuchet MS"/>
                <a:cs typeface="Trebuchet MS"/>
              </a:rPr>
              <a:t>ЛИН-ПРОЕКТ</a:t>
            </a:r>
            <a:endParaRPr sz="29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301496"/>
            <a:ext cx="9144000" cy="676910"/>
            <a:chOff x="0" y="1301496"/>
            <a:chExt cx="9144000" cy="676910"/>
          </a:xfrm>
        </p:grpSpPr>
        <p:sp>
          <p:nvSpPr>
            <p:cNvPr id="5" name="object 5"/>
            <p:cNvSpPr/>
            <p:nvPr/>
          </p:nvSpPr>
          <p:spPr>
            <a:xfrm>
              <a:off x="0" y="1301496"/>
              <a:ext cx="9144000" cy="676910"/>
            </a:xfrm>
            <a:custGeom>
              <a:avLst/>
              <a:gdLst/>
              <a:ahLst/>
              <a:cxnLst/>
              <a:rect l="l" t="t" r="r" b="b"/>
              <a:pathLst>
                <a:path w="9144000" h="676910">
                  <a:moveTo>
                    <a:pt x="0" y="0"/>
                  </a:moveTo>
                  <a:lnTo>
                    <a:pt x="0" y="676655"/>
                  </a:lnTo>
                  <a:lnTo>
                    <a:pt x="9143999" y="676655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5551" y="1468501"/>
              <a:ext cx="5150993" cy="32067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360546" y="1987041"/>
            <a:ext cx="2116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10" dirty="0" err="1" smtClean="0">
                <a:solidFill>
                  <a:srgbClr val="001F5F"/>
                </a:solidFill>
                <a:latin typeface="Arial"/>
                <a:cs typeface="Arial"/>
              </a:rPr>
              <a:t>Цел</a:t>
            </a:r>
            <a:r>
              <a:rPr lang="ru-RU" sz="1800" b="1" i="1" spc="10" dirty="0" smtClean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800" b="1" i="1" spc="-5" dirty="0" smtClean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658565"/>
              </p:ext>
            </p:extLst>
          </p:nvPr>
        </p:nvGraphicFramePr>
        <p:xfrm>
          <a:off x="222300" y="2438400"/>
          <a:ext cx="7988299" cy="40448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7954"/>
                <a:gridCol w="1979295"/>
                <a:gridCol w="2051050"/>
              </a:tblGrid>
              <a:tr h="6920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900" b="1" i="1" spc="-1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900" b="1" i="1" spc="5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i="1" spc="-2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цели,</a:t>
                      </a:r>
                      <a:r>
                        <a:rPr sz="1900" b="1" i="1" spc="1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i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единицы</a:t>
                      </a:r>
                      <a:endParaRPr sz="19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i="1" spc="-1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измерения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900" b="1" i="1" spc="-1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Текущий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900" b="1" i="1" spc="-1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показатель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900" b="1" i="1" spc="-1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Целевой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900" b="1" i="1" spc="-1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показатель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3352850">
                <a:tc>
                  <a:txBody>
                    <a:bodyPr/>
                    <a:lstStyle/>
                    <a:p>
                      <a:pPr marL="81280" marR="273685">
                        <a:lnSpc>
                          <a:spcPct val="100000"/>
                        </a:lnSpc>
                        <a:spcBef>
                          <a:spcPts val="309"/>
                        </a:spcBef>
                        <a:buAutoNum type="arabicPeriod"/>
                        <a:tabLst>
                          <a:tab pos="334645" algn="l"/>
                        </a:tabLst>
                      </a:pPr>
                      <a:r>
                        <a:rPr sz="1800" spc="-5" dirty="0" err="1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Сокращение</a:t>
                      </a:r>
                      <a:r>
                        <a:rPr sz="1800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 err="1" smtClean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времен</a:t>
                      </a:r>
                      <a:r>
                        <a:rPr lang="ru-RU" sz="1800" spc="-5" dirty="0" smtClean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800" spc="-5" baseline="0" dirty="0" smtClean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 протекания процесса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spc="0" dirty="0" smtClean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60-120</a:t>
                      </a:r>
                      <a:r>
                        <a:rPr sz="1800" spc="-35" dirty="0" smtClean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 err="1" smtClean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мин</a:t>
                      </a:r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spc="0" dirty="0" smtClean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1800" spc="-100" dirty="0" smtClean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мин.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293014" y="813053"/>
            <a:ext cx="7567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МБОУ «</a:t>
            </a:r>
            <a:r>
              <a:rPr lang="ru-RU" sz="1800" b="1" i="1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Лицей №89», Кемерово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29200"/>
            <a:ext cx="1535231" cy="16885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100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300" y="239979"/>
            <a:ext cx="233299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i="1" spc="-5" dirty="0">
                <a:solidFill>
                  <a:srgbClr val="FFFFFF"/>
                </a:solidFill>
                <a:latin typeface="Trebuchet MS"/>
                <a:cs typeface="Trebuchet MS"/>
              </a:rPr>
              <a:t>ЛИН-ПРОЕКТ</a:t>
            </a:r>
            <a:endParaRPr sz="29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301496"/>
            <a:ext cx="9144000" cy="676910"/>
            <a:chOff x="0" y="1301496"/>
            <a:chExt cx="9144000" cy="676910"/>
          </a:xfrm>
        </p:grpSpPr>
        <p:sp>
          <p:nvSpPr>
            <p:cNvPr id="5" name="object 5"/>
            <p:cNvSpPr/>
            <p:nvPr/>
          </p:nvSpPr>
          <p:spPr>
            <a:xfrm>
              <a:off x="0" y="1301496"/>
              <a:ext cx="9144000" cy="676910"/>
            </a:xfrm>
            <a:custGeom>
              <a:avLst/>
              <a:gdLst/>
              <a:ahLst/>
              <a:cxnLst/>
              <a:rect l="l" t="t" r="r" b="b"/>
              <a:pathLst>
                <a:path w="9144000" h="676910">
                  <a:moveTo>
                    <a:pt x="0" y="0"/>
                  </a:moveTo>
                  <a:lnTo>
                    <a:pt x="0" y="676655"/>
                  </a:lnTo>
                  <a:lnTo>
                    <a:pt x="9143999" y="676655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5551" y="1468501"/>
              <a:ext cx="5150993" cy="32067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82548" y="2197735"/>
            <a:ext cx="7202170" cy="2786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i="1" dirty="0" err="1">
                <a:solidFill>
                  <a:srgbClr val="001F5F"/>
                </a:solidFill>
                <a:latin typeface="Arial"/>
                <a:cs typeface="Arial"/>
              </a:rPr>
              <a:t>Эффекты</a:t>
            </a:r>
            <a:r>
              <a:rPr sz="2200" b="1" i="1" dirty="0" smtClean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lang="ru-RU" sz="2200" b="1" i="1" dirty="0" smtClean="0">
              <a:solidFill>
                <a:srgbClr val="001F5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200" dirty="0">
                <a:solidFill>
                  <a:srgbClr val="001F5F"/>
                </a:solidFill>
                <a:latin typeface="Arial"/>
                <a:cs typeface="Arial"/>
              </a:rPr>
              <a:t>1.	</a:t>
            </a:r>
            <a:r>
              <a:rPr lang="ru-RU" sz="2200" dirty="0" smtClean="0">
                <a:solidFill>
                  <a:srgbClr val="001F5F"/>
                </a:solidFill>
                <a:latin typeface="Arial"/>
                <a:cs typeface="Arial"/>
              </a:rPr>
              <a:t>Ведение документации в </a:t>
            </a:r>
            <a:r>
              <a:rPr lang="ru-RU" sz="2200" dirty="0">
                <a:solidFill>
                  <a:srgbClr val="001F5F"/>
                </a:solidFill>
                <a:latin typeface="Arial"/>
                <a:cs typeface="Arial"/>
              </a:rPr>
              <a:t>соответствии с требованиями.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200" dirty="0">
                <a:solidFill>
                  <a:srgbClr val="001F5F"/>
                </a:solidFill>
                <a:latin typeface="Arial"/>
                <a:cs typeface="Arial"/>
              </a:rPr>
              <a:t>2.	Сокращение временных затрат на оформление документов.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200" dirty="0">
                <a:solidFill>
                  <a:srgbClr val="001F5F"/>
                </a:solidFill>
                <a:latin typeface="Arial"/>
                <a:cs typeface="Arial"/>
              </a:rPr>
              <a:t>3.	Приведение документов в единую форму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200" dirty="0">
                <a:solidFill>
                  <a:srgbClr val="001F5F"/>
                </a:solidFill>
                <a:latin typeface="Arial"/>
                <a:cs typeface="Arial"/>
              </a:rPr>
              <a:t>4.	Создание единой базы </a:t>
            </a:r>
            <a:r>
              <a:rPr lang="ru-RU" sz="2200" dirty="0" smtClean="0">
                <a:solidFill>
                  <a:srgbClr val="001F5F"/>
                </a:solidFill>
                <a:latin typeface="Arial"/>
                <a:cs typeface="Arial"/>
              </a:rPr>
              <a:t>данных.</a:t>
            </a:r>
            <a:endParaRPr lang="ru-RU" sz="2200" dirty="0">
              <a:solidFill>
                <a:srgbClr val="001F5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2200" b="1" i="1" dirty="0" smtClean="0">
              <a:solidFill>
                <a:srgbClr val="001F5F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014" y="813053"/>
            <a:ext cx="7567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i="1" spc="-5" dirty="0">
                <a:solidFill>
                  <a:srgbClr val="FFFFFF"/>
                </a:solidFill>
                <a:cs typeface="Trebuchet MS"/>
              </a:rPr>
              <a:t>МБОУ «Лицей №89», Кемерово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32686"/>
            <a:ext cx="1536325" cy="16887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100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300" y="239979"/>
            <a:ext cx="233299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i="1" spc="-5" dirty="0">
                <a:solidFill>
                  <a:srgbClr val="FFFFFF"/>
                </a:solidFill>
                <a:latin typeface="Trebuchet MS"/>
                <a:cs typeface="Trebuchet MS"/>
              </a:rPr>
              <a:t>ЛИН-ПРОЕКТ</a:t>
            </a:r>
            <a:endParaRPr sz="29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301496"/>
            <a:ext cx="9144000" cy="676910"/>
            <a:chOff x="0" y="1301496"/>
            <a:chExt cx="9144000" cy="676910"/>
          </a:xfrm>
        </p:grpSpPr>
        <p:sp>
          <p:nvSpPr>
            <p:cNvPr id="6" name="object 6"/>
            <p:cNvSpPr/>
            <p:nvPr/>
          </p:nvSpPr>
          <p:spPr>
            <a:xfrm>
              <a:off x="0" y="1301496"/>
              <a:ext cx="9144000" cy="676910"/>
            </a:xfrm>
            <a:custGeom>
              <a:avLst/>
              <a:gdLst/>
              <a:ahLst/>
              <a:cxnLst/>
              <a:rect l="l" t="t" r="r" b="b"/>
              <a:pathLst>
                <a:path w="9144000" h="676910">
                  <a:moveTo>
                    <a:pt x="0" y="0"/>
                  </a:moveTo>
                  <a:lnTo>
                    <a:pt x="0" y="676655"/>
                  </a:lnTo>
                  <a:lnTo>
                    <a:pt x="9143999" y="676655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5551" y="1468501"/>
              <a:ext cx="5150993" cy="32067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14375" y="1892866"/>
            <a:ext cx="8611235" cy="3209853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sz="2200" b="1" i="1" dirty="0">
                <a:solidFill>
                  <a:srgbClr val="001F5F"/>
                </a:solidFill>
                <a:latin typeface="Arial"/>
                <a:cs typeface="Arial"/>
              </a:rPr>
              <a:t>Сроки:</a:t>
            </a:r>
            <a:endParaRPr sz="22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265"/>
              </a:spcBef>
              <a:buAutoNum type="arabicPeriod"/>
              <a:tabLst>
                <a:tab pos="241935" algn="l"/>
                <a:tab pos="4269105" algn="l"/>
              </a:tabLst>
            </a:pPr>
            <a:r>
              <a:rPr sz="1800" spc="-10" dirty="0">
                <a:solidFill>
                  <a:srgbClr val="003366"/>
                </a:solidFill>
                <a:latin typeface="Arial"/>
                <a:cs typeface="Arial"/>
              </a:rPr>
              <a:t>Согласование</a:t>
            </a:r>
            <a:r>
              <a:rPr sz="1800" spc="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3366"/>
                </a:solidFill>
                <a:latin typeface="Arial"/>
                <a:cs typeface="Arial"/>
              </a:rPr>
              <a:t>паспорта</a:t>
            </a:r>
            <a:r>
              <a:rPr sz="1800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"/>
                <a:cs typeface="Arial"/>
              </a:rPr>
              <a:t>лин-проекта	</a:t>
            </a:r>
            <a:r>
              <a:rPr sz="1800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sz="1800" spc="-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ru-RU" sz="1800" dirty="0" smtClean="0">
                <a:solidFill>
                  <a:srgbClr val="003366"/>
                </a:solidFill>
                <a:latin typeface="Arial"/>
                <a:cs typeface="Arial"/>
              </a:rPr>
              <a:t>17.01.2023</a:t>
            </a:r>
            <a:endParaRPr sz="1800" dirty="0">
              <a:latin typeface="Arial"/>
              <a:cs typeface="Arial"/>
            </a:endParaRPr>
          </a:p>
          <a:p>
            <a:pPr marL="241300" marR="73025" indent="-229235">
              <a:lnSpc>
                <a:spcPct val="100000"/>
              </a:lnSpc>
              <a:buAutoNum type="arabicPeriod"/>
              <a:tabLst>
                <a:tab pos="241935" algn="l"/>
              </a:tabLst>
            </a:pPr>
            <a:r>
              <a:rPr sz="1800" spc="-10" dirty="0">
                <a:solidFill>
                  <a:srgbClr val="003366"/>
                </a:solidFill>
                <a:latin typeface="Arial"/>
                <a:cs typeface="Arial"/>
              </a:rPr>
              <a:t>Картирование </a:t>
            </a:r>
            <a:r>
              <a:rPr sz="1800" spc="-15" dirty="0">
                <a:solidFill>
                  <a:srgbClr val="003366"/>
                </a:solidFill>
                <a:latin typeface="Arial"/>
                <a:cs typeface="Arial"/>
              </a:rPr>
              <a:t>текущего </a:t>
            </a:r>
            <a:r>
              <a:rPr sz="1800" dirty="0" err="1">
                <a:solidFill>
                  <a:srgbClr val="003366"/>
                </a:solidFill>
                <a:latin typeface="Arial"/>
                <a:cs typeface="Arial"/>
              </a:rPr>
              <a:t>состояния</a:t>
            </a:r>
            <a:r>
              <a:rPr sz="1800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ru-RU" dirty="0" smtClean="0">
                <a:solidFill>
                  <a:srgbClr val="003366"/>
                </a:solidFill>
                <a:latin typeface="Arial"/>
                <a:cs typeface="Arial"/>
              </a:rPr>
              <a:t>– </a:t>
            </a:r>
            <a:r>
              <a:rPr lang="ru-RU" dirty="0" smtClean="0">
                <a:solidFill>
                  <a:srgbClr val="003366"/>
                </a:solidFill>
                <a:latin typeface="Arial"/>
                <a:cs typeface="Arial"/>
              </a:rPr>
              <a:t>17.01.2023-27.01.2023</a:t>
            </a:r>
            <a:endParaRPr lang="ru-RU" dirty="0" smtClean="0">
              <a:solidFill>
                <a:srgbClr val="003366"/>
              </a:solidFill>
              <a:latin typeface="Arial"/>
              <a:cs typeface="Arial"/>
            </a:endParaRPr>
          </a:p>
          <a:p>
            <a:pPr marL="241300" marR="73025" indent="-229235">
              <a:lnSpc>
                <a:spcPct val="100000"/>
              </a:lnSpc>
              <a:buAutoNum type="arabicPeriod"/>
              <a:tabLst>
                <a:tab pos="241935" algn="l"/>
              </a:tabLst>
            </a:pPr>
            <a:r>
              <a:rPr sz="1800" spc="-5" dirty="0" err="1" smtClean="0">
                <a:solidFill>
                  <a:srgbClr val="003366"/>
                </a:solidFill>
                <a:latin typeface="Arial"/>
                <a:cs typeface="Arial"/>
              </a:rPr>
              <a:t>Анализ</a:t>
            </a:r>
            <a:r>
              <a:rPr sz="1800" spc="-1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3366"/>
                </a:solidFill>
                <a:latin typeface="Arial"/>
                <a:cs typeface="Arial"/>
              </a:rPr>
              <a:t>проблем</a:t>
            </a:r>
            <a:r>
              <a:rPr sz="1800" spc="-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366"/>
                </a:solidFill>
                <a:latin typeface="Arial"/>
                <a:cs typeface="Arial"/>
              </a:rPr>
              <a:t>и </a:t>
            </a:r>
            <a:r>
              <a:rPr sz="1800" spc="-15" dirty="0" err="1">
                <a:solidFill>
                  <a:srgbClr val="003366"/>
                </a:solidFill>
                <a:latin typeface="Arial"/>
                <a:cs typeface="Arial"/>
              </a:rPr>
              <a:t>потерь</a:t>
            </a:r>
            <a:r>
              <a:rPr sz="1800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ru-RU" sz="1800" spc="-20" dirty="0" smtClean="0">
                <a:solidFill>
                  <a:srgbClr val="003366"/>
                </a:solidFill>
                <a:latin typeface="Arial"/>
                <a:cs typeface="Arial"/>
              </a:rPr>
              <a:t>– </a:t>
            </a:r>
            <a:r>
              <a:rPr lang="ru-RU" sz="1800" dirty="0" smtClean="0">
                <a:solidFill>
                  <a:srgbClr val="003366"/>
                </a:solidFill>
                <a:latin typeface="Arial"/>
                <a:cs typeface="Arial"/>
              </a:rPr>
              <a:t>28.01.2023-03.02.2023</a:t>
            </a:r>
            <a:endParaRPr sz="18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1935" algn="l"/>
              </a:tabLst>
            </a:pPr>
            <a:r>
              <a:rPr sz="1800" spc="-10" dirty="0">
                <a:solidFill>
                  <a:srgbClr val="003366"/>
                </a:solidFill>
                <a:latin typeface="Arial"/>
                <a:cs typeface="Arial"/>
              </a:rPr>
              <a:t>Составление</a:t>
            </a:r>
            <a:r>
              <a:rPr sz="1800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366"/>
                </a:solidFill>
                <a:latin typeface="Arial"/>
                <a:cs typeface="Arial"/>
              </a:rPr>
              <a:t>карты</a:t>
            </a:r>
            <a:r>
              <a:rPr sz="1800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3366"/>
                </a:solidFill>
                <a:latin typeface="Arial"/>
                <a:cs typeface="Arial"/>
              </a:rPr>
              <a:t>целевого</a:t>
            </a:r>
            <a:r>
              <a:rPr sz="1800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dirty="0" err="1">
                <a:solidFill>
                  <a:srgbClr val="003366"/>
                </a:solidFill>
                <a:latin typeface="Arial"/>
                <a:cs typeface="Arial"/>
              </a:rPr>
              <a:t>состояния</a:t>
            </a:r>
            <a:r>
              <a:rPr sz="1800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ru-RU" sz="1800" spc="10" dirty="0" smtClean="0">
                <a:solidFill>
                  <a:srgbClr val="003366"/>
                </a:solidFill>
                <a:latin typeface="Arial"/>
                <a:cs typeface="Arial"/>
              </a:rPr>
              <a:t>– </a:t>
            </a:r>
            <a:r>
              <a:rPr lang="ru-RU" sz="1800" spc="10" dirty="0" smtClean="0">
                <a:solidFill>
                  <a:srgbClr val="003366"/>
                </a:solidFill>
                <a:latin typeface="Arial"/>
                <a:cs typeface="Arial"/>
              </a:rPr>
              <a:t>04.02.2023-14.02.2023</a:t>
            </a:r>
            <a:endParaRPr sz="18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buAutoNum type="arabicPeriod" startAt="5"/>
              <a:tabLst>
                <a:tab pos="241935" algn="l"/>
              </a:tabLst>
            </a:pPr>
            <a:r>
              <a:rPr sz="1800" spc="-10" dirty="0">
                <a:solidFill>
                  <a:srgbClr val="003366"/>
                </a:solidFill>
                <a:latin typeface="Arial"/>
                <a:cs typeface="Arial"/>
              </a:rPr>
              <a:t>Разработка</a:t>
            </a:r>
            <a:r>
              <a:rPr sz="1800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366"/>
                </a:solidFill>
                <a:latin typeface="Arial"/>
                <a:cs typeface="Arial"/>
              </a:rPr>
              <a:t>плана</a:t>
            </a:r>
            <a:r>
              <a:rPr sz="1800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dirty="0" err="1">
                <a:solidFill>
                  <a:srgbClr val="003366"/>
                </a:solidFill>
                <a:latin typeface="Arial"/>
                <a:cs typeface="Arial"/>
              </a:rPr>
              <a:t>мероприятий</a:t>
            </a:r>
            <a:r>
              <a:rPr sz="1800" spc="-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ru-RU" sz="1800" spc="5" dirty="0" smtClean="0">
                <a:solidFill>
                  <a:srgbClr val="003366"/>
                </a:solidFill>
                <a:latin typeface="Arial"/>
                <a:cs typeface="Arial"/>
              </a:rPr>
              <a:t> - </a:t>
            </a:r>
            <a:r>
              <a:rPr lang="ru-RU" sz="1800" spc="5" dirty="0" smtClean="0">
                <a:solidFill>
                  <a:srgbClr val="003366"/>
                </a:solidFill>
                <a:latin typeface="Arial"/>
                <a:cs typeface="Arial"/>
              </a:rPr>
              <a:t>15.02.2023-28.02.2023</a:t>
            </a:r>
            <a:endParaRPr sz="18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241935" algn="l"/>
              </a:tabLst>
            </a:pPr>
            <a:r>
              <a:rPr sz="1800" spc="-10" dirty="0" err="1" smtClean="0">
                <a:solidFill>
                  <a:srgbClr val="003366"/>
                </a:solidFill>
                <a:latin typeface="Arial"/>
                <a:cs typeface="Arial"/>
              </a:rPr>
              <a:t>Внедрение</a:t>
            </a:r>
            <a:r>
              <a:rPr sz="1800" spc="5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spc="-10" dirty="0" err="1">
                <a:solidFill>
                  <a:srgbClr val="003366"/>
                </a:solidFill>
                <a:latin typeface="Arial"/>
                <a:cs typeface="Arial"/>
              </a:rPr>
              <a:t>улучшений</a:t>
            </a:r>
            <a:r>
              <a:rPr sz="1800" spc="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ru-RU" sz="1800" dirty="0" smtClean="0">
                <a:solidFill>
                  <a:srgbClr val="003366"/>
                </a:solidFill>
                <a:latin typeface="Arial"/>
                <a:cs typeface="Arial"/>
              </a:rPr>
              <a:t>– </a:t>
            </a:r>
            <a:r>
              <a:rPr lang="ru-RU" sz="1800" dirty="0" smtClean="0">
                <a:solidFill>
                  <a:srgbClr val="003366"/>
                </a:solidFill>
                <a:latin typeface="Arial"/>
                <a:cs typeface="Arial"/>
              </a:rPr>
              <a:t>01.03.2023-13.11.2023</a:t>
            </a:r>
            <a:endParaRPr sz="18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buAutoNum type="arabicPeriod" startAt="5"/>
              <a:tabLst>
                <a:tab pos="241935" algn="l"/>
              </a:tabLst>
            </a:pPr>
            <a:r>
              <a:rPr sz="1800" spc="-5" dirty="0" err="1">
                <a:solidFill>
                  <a:srgbClr val="003366"/>
                </a:solidFill>
                <a:latin typeface="Arial"/>
                <a:cs typeface="Arial"/>
              </a:rPr>
              <a:t>Мониторинг</a:t>
            </a:r>
            <a:r>
              <a:rPr sz="1800" spc="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spc="-35" dirty="0" err="1" smtClean="0">
                <a:solidFill>
                  <a:srgbClr val="003366"/>
                </a:solidFill>
                <a:latin typeface="Arial"/>
                <a:cs typeface="Arial"/>
              </a:rPr>
              <a:t>результатов</a:t>
            </a:r>
            <a:r>
              <a:rPr lang="ru-RU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ru-RU" spc="-35" dirty="0" smtClean="0">
                <a:solidFill>
                  <a:srgbClr val="003366"/>
                </a:solidFill>
                <a:latin typeface="Arial"/>
                <a:cs typeface="Arial"/>
              </a:rPr>
              <a:t>– </a:t>
            </a:r>
            <a:r>
              <a:rPr lang="ru-RU" spc="-35" dirty="0" smtClean="0">
                <a:solidFill>
                  <a:srgbClr val="003366"/>
                </a:solidFill>
                <a:latin typeface="Arial"/>
                <a:cs typeface="Arial"/>
              </a:rPr>
              <a:t>14.11.2023-30.11.2023</a:t>
            </a:r>
            <a:endParaRPr lang="ru-RU" spc="-35" dirty="0" smtClean="0">
              <a:solidFill>
                <a:srgbClr val="003366"/>
              </a:solidFill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buAutoNum type="arabicPeriod" startAt="5"/>
              <a:tabLst>
                <a:tab pos="241935" algn="l"/>
              </a:tabLst>
            </a:pPr>
            <a:r>
              <a:rPr sz="1800" spc="-5" dirty="0" err="1" smtClean="0">
                <a:solidFill>
                  <a:srgbClr val="003366"/>
                </a:solidFill>
                <a:latin typeface="Arial"/>
                <a:cs typeface="Arial"/>
              </a:rPr>
              <a:t>Закрытие</a:t>
            </a:r>
            <a:r>
              <a:rPr sz="1800" spc="-15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dirty="0" err="1">
                <a:solidFill>
                  <a:srgbClr val="003366"/>
                </a:solidFill>
                <a:latin typeface="Arial"/>
                <a:cs typeface="Arial"/>
              </a:rPr>
              <a:t>лин-проекта</a:t>
            </a:r>
            <a:r>
              <a:rPr sz="1800" spc="48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ru-RU" sz="1800" dirty="0" smtClean="0">
                <a:solidFill>
                  <a:srgbClr val="003366"/>
                </a:solidFill>
                <a:latin typeface="Arial"/>
                <a:cs typeface="Arial"/>
              </a:rPr>
              <a:t>–</a:t>
            </a:r>
            <a:r>
              <a:rPr sz="1800" spc="-25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ru-RU" sz="1800" dirty="0" smtClean="0">
                <a:solidFill>
                  <a:srgbClr val="003366"/>
                </a:solidFill>
                <a:latin typeface="Arial"/>
                <a:cs typeface="Arial"/>
              </a:rPr>
              <a:t>31.11.2023</a:t>
            </a:r>
            <a:endParaRPr sz="1800" dirty="0">
              <a:latin typeface="Arial"/>
              <a:cs typeface="Arial"/>
            </a:endParaRPr>
          </a:p>
          <a:p>
            <a:pPr marL="333375" indent="-321310">
              <a:lnSpc>
                <a:spcPct val="100000"/>
              </a:lnSpc>
              <a:buAutoNum type="arabicPeriod" startAt="5"/>
              <a:tabLst>
                <a:tab pos="334010" algn="l"/>
              </a:tabLst>
            </a:pPr>
            <a:r>
              <a:rPr sz="1800" spc="-5" dirty="0">
                <a:solidFill>
                  <a:srgbClr val="003366"/>
                </a:solidFill>
                <a:latin typeface="Arial"/>
                <a:cs typeface="Arial"/>
              </a:rPr>
              <a:t>Мониторинг</a:t>
            </a:r>
            <a:r>
              <a:rPr sz="1800" spc="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"/>
                <a:cs typeface="Arial"/>
              </a:rPr>
              <a:t>стабильности</a:t>
            </a:r>
            <a:r>
              <a:rPr sz="1800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"/>
                <a:cs typeface="Arial"/>
              </a:rPr>
              <a:t>достигнутых</a:t>
            </a:r>
            <a:r>
              <a:rPr sz="1800" spc="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spc="-40" dirty="0" err="1">
                <a:solidFill>
                  <a:srgbClr val="003366"/>
                </a:solidFill>
                <a:latin typeface="Arial"/>
                <a:cs typeface="Arial"/>
              </a:rPr>
              <a:t>результатов</a:t>
            </a:r>
            <a:r>
              <a:rPr sz="1800" spc="9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dirty="0" smtClean="0">
                <a:solidFill>
                  <a:srgbClr val="003366"/>
                </a:solidFill>
                <a:latin typeface="Arial"/>
                <a:cs typeface="Arial"/>
              </a:rPr>
              <a:t>–</a:t>
            </a:r>
            <a:r>
              <a:rPr lang="ru-RU" spc="-15" dirty="0" smtClean="0">
                <a:solidFill>
                  <a:srgbClr val="003366"/>
                </a:solidFill>
                <a:latin typeface="Arial"/>
                <a:cs typeface="Arial"/>
              </a:rPr>
              <a:t>декабрь </a:t>
            </a:r>
            <a:r>
              <a:rPr lang="ru-RU" spc="-15" dirty="0" smtClean="0">
                <a:solidFill>
                  <a:srgbClr val="003366"/>
                </a:solidFill>
                <a:latin typeface="Arial"/>
                <a:cs typeface="Arial"/>
              </a:rPr>
              <a:t>2023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4642" y="813053"/>
            <a:ext cx="7486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i="1" spc="-5" dirty="0">
                <a:solidFill>
                  <a:srgbClr val="FFFFFF"/>
                </a:solidFill>
                <a:cs typeface="Trebuchet MS"/>
              </a:rPr>
              <a:t>МБОУ «Лицей №89», Кемерово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10" y="5102719"/>
            <a:ext cx="1536325" cy="16887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8990"/>
            <a:ext cx="6347713" cy="947182"/>
          </a:xfrm>
          <a:prstGeom prst="rect">
            <a:avLst/>
          </a:prstGeom>
        </p:spPr>
        <p:txBody>
          <a:bodyPr vert="horz" wrap="square" lIns="0" tIns="84582" rIns="0" bIns="0" rtlCol="0">
            <a:spAutoFit/>
          </a:bodyPr>
          <a:lstStyle/>
          <a:p>
            <a:pPr marL="64769" marR="66040" algn="ctr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План</a:t>
            </a:r>
            <a:r>
              <a:rPr sz="2800" spc="-35" dirty="0"/>
              <a:t> </a:t>
            </a:r>
            <a:r>
              <a:rPr sz="2800" dirty="0"/>
              <a:t>мероприятий</a:t>
            </a:r>
          </a:p>
          <a:p>
            <a:pPr marL="64769" algn="ctr">
              <a:lnSpc>
                <a:spcPct val="100000"/>
              </a:lnSpc>
            </a:pPr>
            <a:r>
              <a:rPr sz="2800" dirty="0"/>
              <a:t>по</a:t>
            </a:r>
            <a:r>
              <a:rPr sz="2800" spc="-20" dirty="0"/>
              <a:t> </a:t>
            </a:r>
            <a:r>
              <a:rPr sz="2800" spc="-5" dirty="0"/>
              <a:t>устранению</a:t>
            </a:r>
            <a:r>
              <a:rPr sz="2800" spc="-45" dirty="0"/>
              <a:t> </a:t>
            </a:r>
            <a:r>
              <a:rPr sz="2800" spc="-20" dirty="0"/>
              <a:t>проблем</a:t>
            </a:r>
            <a:r>
              <a:rPr sz="2800" spc="-10" dirty="0"/>
              <a:t> </a:t>
            </a:r>
            <a:r>
              <a:rPr sz="2800" dirty="0"/>
              <a:t>и</a:t>
            </a:r>
            <a:r>
              <a:rPr sz="2800" spc="-40" dirty="0"/>
              <a:t> </a:t>
            </a:r>
            <a:r>
              <a:rPr sz="2800" spc="-10" dirty="0"/>
              <a:t>потерь</a:t>
            </a:r>
            <a:endParaRPr sz="28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214713"/>
              </p:ext>
            </p:extLst>
          </p:nvPr>
        </p:nvGraphicFramePr>
        <p:xfrm>
          <a:off x="245173" y="1478407"/>
          <a:ext cx="8785224" cy="52634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/>
                <a:gridCol w="1224280"/>
                <a:gridCol w="2016125"/>
                <a:gridCol w="1800225"/>
                <a:gridCol w="1584325"/>
                <a:gridCol w="935990"/>
                <a:gridCol w="864234"/>
              </a:tblGrid>
              <a:tr h="7010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Обоснование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5272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(проблема)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R="70739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Причины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Планируемые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762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мероприятия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Документ,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подтверждающий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вы</a:t>
                      </a:r>
                      <a:r>
                        <a:rPr sz="1000" b="1" spc="-1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000" b="1" spc="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000" b="1" spc="-1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нен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ие</a:t>
                      </a:r>
                      <a:r>
                        <a:rPr sz="1000" b="1" spc="-7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000" b="1" spc="-1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000" b="1" spc="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00" b="1" spc="-1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ы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Ф.И.О.,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7470" marR="65405" algn="ctr">
                        <a:lnSpc>
                          <a:spcPct val="115100"/>
                        </a:lnSpc>
                        <a:spcBef>
                          <a:spcPts val="15"/>
                        </a:spcBef>
                      </a:pP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должность </a:t>
                      </a:r>
                      <a:r>
                        <a:rPr sz="1000" b="1" spc="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 о</a:t>
                      </a:r>
                      <a:r>
                        <a:rPr sz="1000" b="1" spc="-1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000" b="1" spc="-1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00" b="1" spc="-1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тст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000" b="1" spc="-1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00" b="1" spc="-1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н  </a:t>
                      </a:r>
                      <a:r>
                        <a:rPr sz="1000" b="1" spc="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ого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1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35609">
                        <a:lnSpc>
                          <a:spcPts val="1200"/>
                        </a:lnSpc>
                        <a:spcBef>
                          <a:spcPts val="3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те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ьн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й  процесс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подготовки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4450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информации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R="739775" algn="r">
                        <a:lnSpc>
                          <a:spcPts val="119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Занятость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педагогов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0"/>
                        </a:spcBef>
                        <a:tabLst>
                          <a:tab pos="771525" algn="l"/>
                          <a:tab pos="1618615" algn="l"/>
                        </a:tabLst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Передача	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материалов	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по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электронным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формам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связи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46355" marR="64135">
                        <a:lnSpc>
                          <a:spcPts val="1200"/>
                        </a:lnSpc>
                        <a:spcBef>
                          <a:spcPts val="30"/>
                        </a:spcBef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твер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ж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нны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гор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м  </a:t>
                      </a:r>
                      <a:r>
                        <a:rPr sz="1000" dirty="0" err="1">
                          <a:latin typeface="Arial"/>
                          <a:cs typeface="Arial"/>
                        </a:rPr>
                        <a:t>передачи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 err="1" smtClean="0">
                          <a:latin typeface="Arial"/>
                          <a:cs typeface="Arial"/>
                        </a:rPr>
                        <a:t>информации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педагоги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ts val="1195"/>
                        </a:lnSpc>
                      </a:pP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28.02.2023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1097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1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Отсутствие условий обновления необходимых документов.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0"/>
                        </a:spcBef>
                        <a:tabLst>
                          <a:tab pos="1353185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Отсутствие	алгоритма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подготовки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информации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0"/>
                        </a:spcBef>
                        <a:tabLst>
                          <a:tab pos="114046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Разработка	алгоритма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45720" marR="31750">
                        <a:lnSpc>
                          <a:spcPct val="113999"/>
                        </a:lnSpc>
                        <a:spcBef>
                          <a:spcPts val="25"/>
                        </a:spcBef>
                      </a:pPr>
                      <a:r>
                        <a:rPr sz="1000" spc="-5" dirty="0" err="1">
                          <a:latin typeface="Arial"/>
                          <a:cs typeface="Arial"/>
                        </a:rPr>
                        <a:t>подготовки</a:t>
                      </a:r>
                      <a:r>
                        <a:rPr sz="10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 err="1" smtClean="0">
                          <a:latin typeface="Arial"/>
                          <a:cs typeface="Arial"/>
                        </a:rPr>
                        <a:t>информации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Утвержденный алгоритм  передачи информации  </a:t>
                      </a:r>
                      <a:endParaRPr lang="ru-RU" sz="10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Волосникова Т. О.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28.02.2023</a:t>
                      </a:r>
                      <a:endParaRPr lang="ru-RU" sz="1000" spc="-5" dirty="0" smtClean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44450" indent="0">
                        <a:lnSpc>
                          <a:spcPct val="100000"/>
                        </a:lnSpc>
                        <a:spcBef>
                          <a:spcPts val="45"/>
                        </a:spcBef>
                        <a:buNone/>
                      </a:pP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Нарушение сроков предоставления документов.</a:t>
                      </a:r>
                    </a:p>
                    <a:p>
                      <a:pPr marL="273050" indent="-228600">
                        <a:lnSpc>
                          <a:spcPct val="100000"/>
                        </a:lnSpc>
                        <a:spcBef>
                          <a:spcPts val="45"/>
                        </a:spcBef>
                        <a:buAutoNum type="arabicPeriod" startAt="3"/>
                      </a:pPr>
                      <a:endParaRPr lang="ru-RU" sz="1000" spc="-5" dirty="0" smtClean="0">
                        <a:latin typeface="Arial"/>
                        <a:cs typeface="Arial"/>
                      </a:endParaRPr>
                    </a:p>
                    <a:p>
                      <a:pPr marL="273050" indent="-228600">
                        <a:lnSpc>
                          <a:spcPct val="100000"/>
                        </a:lnSpc>
                        <a:spcBef>
                          <a:spcPts val="45"/>
                        </a:spcBef>
                        <a:buAutoNum type="arabicPeriod" startAt="3"/>
                      </a:pPr>
                      <a:endParaRPr lang="ru-RU" sz="1000" spc="-5" dirty="0" smtClean="0">
                        <a:latin typeface="Arial"/>
                        <a:cs typeface="Arial"/>
                      </a:endParaRPr>
                    </a:p>
                    <a:p>
                      <a:pPr marL="44450" indent="0">
                        <a:lnSpc>
                          <a:spcPct val="100000"/>
                        </a:lnSpc>
                        <a:spcBef>
                          <a:spcPts val="45"/>
                        </a:spcBef>
                        <a:buNone/>
                      </a:pP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Отсутствие системы хранения информации.</a:t>
                      </a:r>
                    </a:p>
                    <a:p>
                      <a:pPr marL="273050" indent="-228600">
                        <a:lnSpc>
                          <a:spcPct val="100000"/>
                        </a:lnSpc>
                        <a:spcBef>
                          <a:spcPts val="45"/>
                        </a:spcBef>
                        <a:buAutoNum type="arabicPeriod" startAt="3"/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Занятость педагогов</a:t>
                      </a: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000" dirty="0" smtClean="0">
                        <a:latin typeface="Arial"/>
                        <a:cs typeface="Arial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000" dirty="0" smtClean="0">
                        <a:latin typeface="Arial"/>
                        <a:cs typeface="Arial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000" dirty="0" smtClean="0">
                        <a:latin typeface="Arial"/>
                        <a:cs typeface="Arial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000" dirty="0" smtClean="0">
                        <a:latin typeface="Arial"/>
                        <a:cs typeface="Arial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-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5"/>
                        </a:spcBef>
                        <a:tabLst>
                          <a:tab pos="866140" algn="l"/>
                          <a:tab pos="170116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Подготовка	требований	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к</a:t>
                      </a:r>
                    </a:p>
                    <a:p>
                      <a:pPr marL="45720" marR="34290">
                        <a:lnSpc>
                          <a:spcPct val="11510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техническим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характеристикам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файлов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и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 err="1" smtClean="0">
                          <a:latin typeface="Arial"/>
                          <a:cs typeface="Arial"/>
                        </a:rPr>
                        <a:t>изображений</a:t>
                      </a:r>
                      <a:endParaRPr lang="ru-RU" sz="1000" spc="-5" dirty="0" smtClean="0">
                        <a:latin typeface="Arial"/>
                        <a:cs typeface="Arial"/>
                      </a:endParaRPr>
                    </a:p>
                    <a:p>
                      <a:pPr marL="45720" marR="34290">
                        <a:lnSpc>
                          <a:spcPct val="115100"/>
                        </a:lnSpc>
                        <a:spcBef>
                          <a:spcPts val="10"/>
                        </a:spcBef>
                      </a:pPr>
                      <a:endParaRPr lang="ru-RU" sz="1000" spc="-5" dirty="0" smtClean="0">
                        <a:latin typeface="Arial"/>
                        <a:cs typeface="Arial"/>
                      </a:endParaRPr>
                    </a:p>
                    <a:p>
                      <a:pPr marL="45720" marR="34290">
                        <a:lnSpc>
                          <a:spcPct val="115100"/>
                        </a:lnSpc>
                        <a:spcBef>
                          <a:spcPts val="10"/>
                        </a:spcBef>
                      </a:pP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Создание</a:t>
                      </a:r>
                      <a:r>
                        <a:rPr lang="ru-RU" sz="1000" spc="-5" baseline="0" dirty="0" smtClean="0">
                          <a:latin typeface="Arial"/>
                          <a:cs typeface="Arial"/>
                        </a:rPr>
                        <a:t> алгоритма для размещения </a:t>
                      </a:r>
                      <a:r>
                        <a:rPr lang="ru-RU" sz="1000" spc="-5" baseline="0" dirty="0" smtClean="0">
                          <a:latin typeface="Arial"/>
                          <a:cs typeface="Arial"/>
                        </a:rPr>
                        <a:t>информации</a:t>
                      </a:r>
                      <a:endParaRPr lang="ru-RU" sz="1000" spc="-5" dirty="0" smtClean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Утверждение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46355" marR="36830">
                        <a:lnSpc>
                          <a:spcPct val="114700"/>
                        </a:lnSpc>
                        <a:spcBef>
                          <a:spcPts val="15"/>
                        </a:spcBef>
                        <a:tabLst>
                          <a:tab pos="1482725" algn="l"/>
                        </a:tabLst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ре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й	к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техническим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характеристикам 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файлов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 err="1" smtClean="0">
                          <a:latin typeface="Arial"/>
                          <a:cs typeface="Arial"/>
                        </a:rPr>
                        <a:t>изображений</a:t>
                      </a:r>
                      <a:endParaRPr lang="ru-RU" sz="1000" spc="-5" dirty="0" smtClean="0">
                        <a:latin typeface="Arial"/>
                        <a:cs typeface="Arial"/>
                      </a:endParaRPr>
                    </a:p>
                    <a:p>
                      <a:pPr marL="46355" marR="36830">
                        <a:lnSpc>
                          <a:spcPct val="114700"/>
                        </a:lnSpc>
                        <a:spcBef>
                          <a:spcPts val="15"/>
                        </a:spcBef>
                        <a:tabLst>
                          <a:tab pos="1482725" algn="l"/>
                        </a:tabLst>
                      </a:pPr>
                      <a:endParaRPr lang="ru-RU" sz="1000" spc="-5" dirty="0" smtClean="0">
                        <a:latin typeface="Arial"/>
                        <a:cs typeface="Arial"/>
                      </a:endParaRPr>
                    </a:p>
                    <a:p>
                      <a:pPr marL="46355" marR="36830">
                        <a:lnSpc>
                          <a:spcPct val="114700"/>
                        </a:lnSpc>
                        <a:spcBef>
                          <a:spcPts val="15"/>
                        </a:spcBef>
                        <a:tabLst>
                          <a:tab pos="1482725" algn="l"/>
                        </a:tabLst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Волосникова Т. О.</a:t>
                      </a:r>
                      <a:endParaRPr lang="ru-RU" sz="10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28.02.2023</a:t>
                      </a:r>
                      <a:endParaRPr lang="ru-RU" sz="1000" spc="-5" dirty="0" smtClean="0">
                        <a:latin typeface="Arial"/>
                        <a:cs typeface="Arial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000" spc="-5" dirty="0" smtClean="0">
                        <a:latin typeface="Arial"/>
                        <a:cs typeface="Arial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000" spc="-5" dirty="0" smtClean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1402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1" spc="-1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spc="-5" dirty="0" err="1" smtClean="0">
                          <a:latin typeface="Arial"/>
                          <a:cs typeface="Arial"/>
                        </a:rPr>
                        <a:t>Разноформатность</a:t>
                      </a: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 предоставляемых документов.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Отсутствие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общих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требований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к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5085" marR="34925">
                        <a:lnSpc>
                          <a:spcPct val="113999"/>
                        </a:lnSpc>
                        <a:spcBef>
                          <a:spcPts val="25"/>
                        </a:spcBef>
                        <a:tabLst>
                          <a:tab pos="910590" algn="l"/>
                          <a:tab pos="1191260" algn="l"/>
                        </a:tabLst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готовк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е	и	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ор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ю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материалов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869315" algn="l"/>
                          <a:tab pos="1539875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Разработка	шаблона	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для</a:t>
                      </a:r>
                    </a:p>
                    <a:p>
                      <a:pPr marL="45720" marR="31750">
                        <a:lnSpc>
                          <a:spcPct val="114799"/>
                        </a:lnSpc>
                        <a:spcBef>
                          <a:spcPts val="15"/>
                        </a:spcBef>
                        <a:tabLst>
                          <a:tab pos="658495" algn="l"/>
                          <a:tab pos="1198245" algn="l"/>
                          <a:tab pos="1652905" algn="l"/>
                          <a:tab pos="1685925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размещения </a:t>
                      </a:r>
                      <a:r>
                        <a:rPr sz="1000" spc="-5" dirty="0" err="1">
                          <a:latin typeface="Arial"/>
                          <a:cs typeface="Arial"/>
                        </a:rPr>
                        <a:t>информации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	(с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ограничением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ре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акт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рова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я			и 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ко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тв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а	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ат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х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символов)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1012825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Утверждение	шаблона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46355" marR="31750">
                        <a:lnSpc>
                          <a:spcPct val="114999"/>
                        </a:lnSpc>
                        <a:spcBef>
                          <a:spcPts val="15"/>
                        </a:spcBef>
                        <a:tabLst>
                          <a:tab pos="802640" algn="l"/>
                          <a:tab pos="939800" algn="l"/>
                          <a:tab pos="982344" algn="l"/>
                          <a:tab pos="1210945" algn="l"/>
                          <a:tab pos="1436370" algn="l"/>
                          <a:tab pos="1470660" algn="l"/>
                        </a:tabLst>
                      </a:pPr>
                      <a:r>
                        <a:rPr sz="1000" spc="1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я	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раз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щ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я  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ор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и	</a:t>
                      </a: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Волосникова Т. О.</a:t>
                      </a:r>
                      <a:endParaRPr lang="ru-RU" sz="1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28.02.2023</a:t>
                      </a:r>
                      <a:endParaRPr lang="ru-RU" sz="1000" spc="-5" dirty="0" smtClean="0">
                        <a:latin typeface="Arial"/>
                        <a:cs typeface="Arial"/>
                      </a:endParaRPr>
                    </a:p>
                    <a:p>
                      <a:pPr marR="4572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ru-RU" sz="1000" spc="-5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1" y="573150"/>
            <a:ext cx="5254624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pc="-15" dirty="0" err="1"/>
              <a:t>Выявленные</a:t>
            </a:r>
            <a:r>
              <a:rPr spc="-45" dirty="0"/>
              <a:t> </a:t>
            </a:r>
            <a:r>
              <a:rPr spc="-25" dirty="0" err="1" smtClean="0"/>
              <a:t>проблемы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90473" y="2189225"/>
            <a:ext cx="8079740" cy="25987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7505" algn="l"/>
              </a:tabLst>
            </a:pPr>
            <a:r>
              <a:rPr sz="2400" spc="-15" dirty="0">
                <a:solidFill>
                  <a:srgbClr val="000066"/>
                </a:solidFill>
                <a:latin typeface="Arial"/>
                <a:cs typeface="Arial"/>
              </a:rPr>
              <a:t>Длительный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процесс</a:t>
            </a:r>
            <a:r>
              <a:rPr sz="24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0066"/>
                </a:solidFill>
                <a:latin typeface="Arial"/>
                <a:cs typeface="Arial"/>
              </a:rPr>
              <a:t>подготовки</a:t>
            </a:r>
            <a:r>
              <a:rPr sz="24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информации.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AutoNum type="arabicPeriod"/>
              <a:tabLst>
                <a:tab pos="357505" algn="l"/>
              </a:tabLst>
            </a:pP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Избыточность</a:t>
            </a:r>
            <a:r>
              <a:rPr sz="2400" spc="-9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информации.</a:t>
            </a:r>
            <a:endParaRPr sz="2400" dirty="0">
              <a:latin typeface="Arial"/>
              <a:cs typeface="Arial"/>
            </a:endParaRPr>
          </a:p>
          <a:p>
            <a:pPr marL="356870" marR="1188085" indent="-34480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7505" algn="l"/>
              </a:tabLst>
            </a:pPr>
            <a:r>
              <a:rPr sz="2400" spc="-15" dirty="0">
                <a:solidFill>
                  <a:srgbClr val="000066"/>
                </a:solidFill>
                <a:latin typeface="Arial"/>
                <a:cs typeface="Arial"/>
              </a:rPr>
              <a:t>Длительное</a:t>
            </a:r>
            <a:r>
              <a:rPr sz="24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время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загрузки 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нескольких </a:t>
            </a:r>
            <a:r>
              <a:rPr sz="2400" spc="-7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изображений или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файлов с 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большим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66"/>
                </a:solidFill>
                <a:latin typeface="Arial"/>
                <a:cs typeface="Arial"/>
              </a:rPr>
              <a:t>объемом.</a:t>
            </a:r>
            <a:endParaRPr sz="2400" dirty="0">
              <a:latin typeface="Arial"/>
              <a:cs typeface="Arial"/>
            </a:endParaRPr>
          </a:p>
          <a:p>
            <a:pPr marL="356870" marR="1238885" indent="-34480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7505" algn="l"/>
              </a:tabLst>
            </a:pP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Разностилевое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оформление текстовой </a:t>
            </a:r>
            <a:r>
              <a:rPr sz="2400" spc="-7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информации.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172310"/>
            <a:ext cx="1536325" cy="16887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212547"/>
            <a:ext cx="5320793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План</a:t>
            </a:r>
            <a:r>
              <a:rPr spc="-90" dirty="0"/>
              <a:t> </a:t>
            </a:r>
            <a:r>
              <a:rPr spc="-10" dirty="0"/>
              <a:t>мероприятий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584699"/>
              </p:ext>
            </p:extLst>
          </p:nvPr>
        </p:nvGraphicFramePr>
        <p:xfrm>
          <a:off x="1" y="782500"/>
          <a:ext cx="8915399" cy="6007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327"/>
                <a:gridCol w="4688688"/>
                <a:gridCol w="1463967"/>
                <a:gridCol w="1285963"/>
                <a:gridCol w="1111454"/>
              </a:tblGrid>
              <a:tr h="2991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Мероприятия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2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Ответственный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Должность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577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Издание</a:t>
                      </a:r>
                      <a:r>
                        <a:rPr sz="1200" spc="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приказа</a:t>
                      </a:r>
                      <a:r>
                        <a:rPr sz="1200" spc="2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создании</a:t>
                      </a:r>
                      <a:r>
                        <a:rPr sz="1200" spc="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команды</a:t>
                      </a:r>
                      <a:r>
                        <a:rPr sz="1200" spc="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200" spc="2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реализации</a:t>
                      </a:r>
                      <a:r>
                        <a:rPr sz="1200" spc="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 err="1">
                          <a:latin typeface="Arial"/>
                          <a:cs typeface="Arial"/>
                        </a:rPr>
                        <a:t>лин</a:t>
                      </a:r>
                      <a:r>
                        <a:rPr sz="1200" spc="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5" dirty="0" err="1" smtClean="0">
                          <a:latin typeface="Arial"/>
                          <a:cs typeface="Arial"/>
                        </a:rPr>
                        <a:t>проекта</a:t>
                      </a:r>
                      <a:r>
                        <a:rPr sz="1200" spc="14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«Оптимизация процесса сдачи и обработки </a:t>
                      </a:r>
                      <a:r>
                        <a:rPr lang="ru-RU" sz="1200" spc="-5" dirty="0" err="1" smtClean="0">
                          <a:latin typeface="Arial"/>
                          <a:cs typeface="Arial"/>
                        </a:rPr>
                        <a:t>внутришкольных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 отчетов посредством заполнения Яндекс-форм»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Комбарова Т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. В.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директор</a:t>
                      </a: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spc="-15" dirty="0" smtClean="0">
                          <a:latin typeface="Arial"/>
                          <a:cs typeface="Arial"/>
                        </a:rPr>
                        <a:t>17.01.2023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430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Определение</a:t>
                      </a:r>
                      <a:r>
                        <a:rPr sz="12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утверждение</a:t>
                      </a:r>
                      <a:r>
                        <a:rPr sz="12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перечня</a:t>
                      </a:r>
                      <a:r>
                        <a:rPr sz="12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 err="1">
                          <a:latin typeface="Arial"/>
                          <a:cs typeface="Arial"/>
                        </a:rPr>
                        <a:t>материалов</a:t>
                      </a:r>
                      <a:r>
                        <a:rPr sz="1200" spc="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 err="1" smtClean="0">
                          <a:latin typeface="Arial"/>
                          <a:cs typeface="Arial"/>
                        </a:rPr>
                        <a:t>возможных</a:t>
                      </a:r>
                      <a:r>
                        <a:rPr lang="ru-RU" sz="1200" spc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 err="1" smtClean="0">
                          <a:latin typeface="Arial"/>
                          <a:cs typeface="Arial"/>
                        </a:rPr>
                        <a:t>для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 сдачи и обработки посредством заполнения Яндекс-форм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58419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Комбарова Т. В.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директор</a:t>
                      </a:r>
                      <a:endParaRPr lang="ru-RU" sz="1200" spc="-1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spc="-15" dirty="0" smtClean="0">
                          <a:latin typeface="Arial"/>
                          <a:cs typeface="Arial"/>
                        </a:rPr>
                        <a:t>15.02.2023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3467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Определение</a:t>
                      </a:r>
                      <a:r>
                        <a:rPr sz="1200" spc="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утверждение</a:t>
                      </a:r>
                      <a:r>
                        <a:rPr sz="1200" spc="2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сроков</a:t>
                      </a:r>
                      <a:r>
                        <a:rPr sz="1200" spc="2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 err="1">
                          <a:latin typeface="Arial"/>
                          <a:cs typeface="Arial"/>
                        </a:rPr>
                        <a:t>подачи</a:t>
                      </a:r>
                      <a:r>
                        <a:rPr sz="1200" spc="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 err="1" smtClean="0">
                          <a:latin typeface="Arial"/>
                          <a:cs typeface="Arial"/>
                        </a:rPr>
                        <a:t>материалов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58419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Комбарова Т. В.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директор</a:t>
                      </a:r>
                      <a:endParaRPr lang="ru-RU" sz="1200" spc="-5" dirty="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200" spc="-15" dirty="0" smtClean="0">
                          <a:latin typeface="Arial"/>
                          <a:cs typeface="Arial"/>
                        </a:rPr>
                        <a:t>15.02.2023</a:t>
                      </a:r>
                      <a:endParaRPr lang="ru-RU" sz="1200" spc="-15" dirty="0" smtClean="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929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jus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Подготовка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 err="1">
                          <a:latin typeface="Arial"/>
                          <a:cs typeface="Arial"/>
                        </a:rPr>
                        <a:t>педагогами</a:t>
                      </a:r>
                      <a:r>
                        <a:rPr sz="12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 err="1" smtClean="0">
                          <a:latin typeface="Arial"/>
                          <a:cs typeface="Arial"/>
                        </a:rPr>
                        <a:t>материалов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sz="1200" dirty="0" smtClean="0">
                          <a:latin typeface="Arial"/>
                          <a:cs typeface="Arial"/>
                        </a:rPr>
                        <a:t>в</a:t>
                      </a:r>
                      <a:r>
                        <a:rPr lang="ru-RU" sz="12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20" dirty="0" err="1" smtClean="0">
                          <a:latin typeface="Arial"/>
                          <a:cs typeface="Arial"/>
                        </a:rPr>
                        <a:t>с</a:t>
                      </a:r>
                      <a:r>
                        <a:rPr sz="1200" dirty="0" err="1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45" dirty="0" err="1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dirty="0" err="1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15" dirty="0" err="1" smtClean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spc="-45" dirty="0" err="1" smtClean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25" dirty="0" err="1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dirty="0" err="1" smtClean="0">
                          <a:latin typeface="Arial"/>
                          <a:cs typeface="Arial"/>
                        </a:rPr>
                        <a:t>ст</a:t>
                      </a:r>
                      <a:r>
                        <a:rPr sz="1200" spc="10" dirty="0" err="1" smtClean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dirty="0" err="1" smtClean="0">
                          <a:latin typeface="Arial"/>
                          <a:cs typeface="Arial"/>
                        </a:rPr>
                        <a:t>ии</a:t>
                      </a:r>
                      <a:r>
                        <a:rPr lang="ru-RU" sz="12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 smtClean="0">
                          <a:latin typeface="Arial"/>
                          <a:cs typeface="Arial"/>
                        </a:rPr>
                        <a:t>с</a:t>
                      </a:r>
                      <a:r>
                        <a:rPr lang="ru-RU" sz="12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 err="1" smtClean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spc="-20" dirty="0" err="1" smtClean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5" dirty="0" err="1" smtClean="0">
                          <a:latin typeface="Arial"/>
                          <a:cs typeface="Arial"/>
                        </a:rPr>
                        <a:t>з</a:t>
                      </a:r>
                      <a:r>
                        <a:rPr sz="1200" spc="5" dirty="0" err="1" smtClean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spc="-20" dirty="0" err="1" smtClean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5" dirty="0" err="1" smtClean="0">
                          <a:latin typeface="Arial"/>
                          <a:cs typeface="Arial"/>
                        </a:rPr>
                        <a:t>б</a:t>
                      </a:r>
                      <a:r>
                        <a:rPr sz="1200" spc="-20" dirty="0" err="1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25" dirty="0" err="1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20" dirty="0" err="1" smtClean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5" dirty="0" err="1" smtClean="0">
                          <a:latin typeface="Arial"/>
                          <a:cs typeface="Arial"/>
                        </a:rPr>
                        <a:t>нн</a:t>
                      </a:r>
                      <a:r>
                        <a:rPr sz="1200" dirty="0" err="1" smtClean="0">
                          <a:latin typeface="Arial"/>
                          <a:cs typeface="Arial"/>
                        </a:rPr>
                        <a:t>ы</a:t>
                      </a:r>
                      <a:r>
                        <a:rPr sz="1200" spc="-10" dirty="0" err="1" smtClean="0">
                          <a:latin typeface="Arial"/>
                          <a:cs typeface="Arial"/>
                        </a:rPr>
                        <a:t>м</a:t>
                      </a:r>
                      <a:r>
                        <a:rPr sz="1200" dirty="0" err="1" smtClean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dirty="0" smtClean="0">
                          <a:latin typeface="Arial"/>
                          <a:cs typeface="Arial"/>
                        </a:rPr>
                        <a:t>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рекомендациями</a:t>
                      </a: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Кукшенева И. В.</a:t>
                      </a:r>
                    </a:p>
                    <a:p>
                      <a:pPr marL="5841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Войцеховская О. С.</a:t>
                      </a:r>
                    </a:p>
                    <a:p>
                      <a:pPr marL="5841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Новикова </a:t>
                      </a:r>
                      <a:r>
                        <a:rPr lang="ru-RU" sz="1200" dirty="0" smtClean="0">
                          <a:latin typeface="Arial"/>
                          <a:cs typeface="Arial"/>
                        </a:rPr>
                        <a:t>С. А.</a:t>
                      </a:r>
                    </a:p>
                    <a:p>
                      <a:pPr marL="5841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Безрукова А. С.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Заместители директора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200" spc="-15" dirty="0" smtClean="0">
                          <a:latin typeface="Arial"/>
                          <a:cs typeface="Arial"/>
                        </a:rPr>
                        <a:t>01.03.2023-13.11.2023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9296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5.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Сдача</a:t>
                      </a:r>
                      <a:r>
                        <a:rPr sz="1200" spc="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5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 err="1">
                          <a:latin typeface="Arial"/>
                          <a:cs typeface="Arial"/>
                        </a:rPr>
                        <a:t>проверка</a:t>
                      </a:r>
                      <a:r>
                        <a:rPr sz="1200" spc="5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 err="1" smtClean="0">
                          <a:latin typeface="Arial"/>
                          <a:cs typeface="Arial"/>
                        </a:rPr>
                        <a:t>материалов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1101090" algn="l"/>
                        </a:tabLst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Кукшенева И. В.</a:t>
                      </a:r>
                    </a:p>
                    <a:p>
                      <a:pPr marL="58419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1101090" algn="l"/>
                        </a:tabLst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Войцеховская О. С.</a:t>
                      </a:r>
                    </a:p>
                    <a:p>
                      <a:pPr marL="58419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1101090" algn="l"/>
                        </a:tabLst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Новикова 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С. А.</a:t>
                      </a:r>
                    </a:p>
                    <a:p>
                      <a:pPr marL="58419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1101090" algn="l"/>
                        </a:tabLst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Безрукова А. С.</a:t>
                      </a:r>
                      <a:endParaRPr lang="ru-RU" sz="1200" spc="-10" dirty="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Заместители директора</a:t>
                      </a:r>
                      <a:endParaRPr lang="ru-RU" sz="1200" spc="-5" dirty="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200" spc="-15" dirty="0" smtClean="0">
                          <a:latin typeface="Arial"/>
                          <a:cs typeface="Arial"/>
                        </a:rPr>
                        <a:t>01.03.2023-13.11.2023</a:t>
                      </a:r>
                      <a:endParaRPr lang="ru-RU" sz="1200" spc="-15" dirty="0" smtClean="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8163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6.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Сдача и обработка </a:t>
                      </a:r>
                      <a:r>
                        <a:rPr lang="ru-RU" sz="1200" dirty="0" err="1" smtClean="0">
                          <a:latin typeface="Arial"/>
                          <a:cs typeface="Arial"/>
                        </a:rPr>
                        <a:t>внутришкольных</a:t>
                      </a:r>
                      <a:r>
                        <a:rPr lang="ru-RU" sz="1200" dirty="0" smtClean="0">
                          <a:latin typeface="Arial"/>
                          <a:cs typeface="Arial"/>
                        </a:rPr>
                        <a:t> отчетов посредством заполнения Яндекс-форм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Волосникова Т.</a:t>
                      </a:r>
                      <a:r>
                        <a:rPr lang="ru-RU" sz="1200" spc="-5" baseline="0" dirty="0" smtClean="0">
                          <a:latin typeface="Arial"/>
                          <a:cs typeface="Arial"/>
                        </a:rPr>
                        <a:t> О.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Ответственный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200" spc="-15" dirty="0" smtClean="0">
                          <a:latin typeface="Arial"/>
                          <a:cs typeface="Arial"/>
                        </a:rPr>
                        <a:t>01.03.2023-13.11.2023</a:t>
                      </a:r>
                      <a:endParaRPr lang="ru-RU" sz="1200" spc="-15" dirty="0" smtClean="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10868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7.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Мониторинг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результатов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реализации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лин-проекта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Кукшенева И. В.</a:t>
                      </a:r>
                    </a:p>
                    <a:p>
                      <a:pPr marL="58419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Войцеховская О. С.</a:t>
                      </a:r>
                    </a:p>
                    <a:p>
                      <a:pPr marL="58419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Новикова </a:t>
                      </a:r>
                      <a:r>
                        <a:rPr lang="ru-RU" sz="1200" dirty="0" smtClean="0">
                          <a:latin typeface="Arial"/>
                          <a:cs typeface="Arial"/>
                        </a:rPr>
                        <a:t>С. А.</a:t>
                      </a:r>
                    </a:p>
                    <a:p>
                      <a:pPr marL="58419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Безрукова А. С.</a:t>
                      </a:r>
                    </a:p>
                    <a:p>
                      <a:pPr marL="58419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Заместители</a:t>
                      </a:r>
                      <a:r>
                        <a:rPr lang="ru-RU" sz="1200" spc="-5" baseline="0" dirty="0" smtClean="0">
                          <a:latin typeface="Arial"/>
                          <a:cs typeface="Arial"/>
                        </a:rPr>
                        <a:t> директора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200" spc="-15" dirty="0" smtClean="0">
                          <a:latin typeface="Arial"/>
                          <a:cs typeface="Arial"/>
                        </a:rPr>
                        <a:t>14.11.2023-30.11.2023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430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8.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Закрытие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лин-проекта</a:t>
                      </a: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58419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Комбарова Т. В.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директор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200" spc="-25" dirty="0" smtClean="0">
                          <a:latin typeface="Arial"/>
                          <a:cs typeface="Arial"/>
                        </a:rPr>
                        <a:t>31.11.2023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нь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</TotalTime>
  <Words>481</Words>
  <Application>Microsoft Office PowerPoint</Application>
  <PresentationFormat>Экран (4:3)</PresentationFormat>
  <Paragraphs>192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Грань</vt:lpstr>
      <vt:lpstr>Ясность</vt:lpstr>
      <vt:lpstr>Презентация PowerPoint</vt:lpstr>
      <vt:lpstr>Паспорт проекта</vt:lpstr>
      <vt:lpstr>ЛИН-ПРОЕКТ</vt:lpstr>
      <vt:lpstr>ЛИН-ПРОЕКТ</vt:lpstr>
      <vt:lpstr>ЛИН-ПРОЕКТ</vt:lpstr>
      <vt:lpstr>ЛИН-ПРОЕКТ</vt:lpstr>
      <vt:lpstr>План мероприятий по устранению проблем и потерь</vt:lpstr>
      <vt:lpstr>Выявленные проблемы</vt:lpstr>
      <vt:lpstr>План мероприятий</vt:lpstr>
      <vt:lpstr>Планируемые результаты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</cp:lastModifiedBy>
  <cp:revision>38</cp:revision>
  <dcterms:created xsi:type="dcterms:W3CDTF">2021-03-30T03:29:53Z</dcterms:created>
  <dcterms:modified xsi:type="dcterms:W3CDTF">2023-12-09T04:12:16Z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2021-03-30T00:00:00Z</vt:filetime>
  </property>
</Properties>
</file>